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ppt" ContentType="application/vnd.ms-powerpoin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27"/>
  </p:notesMasterIdLst>
  <p:handoutMasterIdLst>
    <p:handoutMasterId r:id="rId34"/>
  </p:handoutMasterIdLst>
  <p:sldIdLst>
    <p:sldId id="283" r:id="rId4"/>
    <p:sldId id="313" r:id="rId5"/>
    <p:sldId id="315" r:id="rId6"/>
    <p:sldId id="257" r:id="rId7"/>
    <p:sldId id="293" r:id="rId8"/>
    <p:sldId id="294" r:id="rId9"/>
    <p:sldId id="316" r:id="rId10"/>
    <p:sldId id="265" r:id="rId11"/>
    <p:sldId id="295" r:id="rId12"/>
    <p:sldId id="317" r:id="rId13"/>
    <p:sldId id="296" r:id="rId14"/>
    <p:sldId id="297" r:id="rId15"/>
    <p:sldId id="318" r:id="rId16"/>
    <p:sldId id="298" r:id="rId17"/>
    <p:sldId id="282" r:id="rId18"/>
    <p:sldId id="299" r:id="rId19"/>
    <p:sldId id="300" r:id="rId20"/>
    <p:sldId id="319" r:id="rId21"/>
    <p:sldId id="268" r:id="rId22"/>
    <p:sldId id="301" r:id="rId23"/>
    <p:sldId id="302" r:id="rId24"/>
    <p:sldId id="303" r:id="rId25"/>
    <p:sldId id="304" r:id="rId26"/>
    <p:sldId id="320" r:id="rId28"/>
    <p:sldId id="278" r:id="rId29"/>
    <p:sldId id="305" r:id="rId30"/>
    <p:sldId id="306" r:id="rId31"/>
    <p:sldId id="307" r:id="rId32"/>
    <p:sldId id="284" r:id="rId33"/>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797"/>
    <p:restoredTop sz="94622"/>
  </p:normalViewPr>
  <p:slideViewPr>
    <p:cSldViewPr snapToObjects="1">
      <p:cViewPr varScale="1">
        <p:scale>
          <a:sx n="116" d="100"/>
          <a:sy n="116" d="100"/>
        </p:scale>
        <p:origin x="212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notesMaster" Target="notesMasters/notes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页眉占位符 68609"/>
          <p:cNvSpPr>
            <a:spLocks noGrp="1"/>
          </p:cNvSpPr>
          <p:nvPr>
            <p:ph type="hdr" sz="quarter"/>
          </p:nvPr>
        </p:nvSpPr>
        <p:spPr>
          <a:xfrm>
            <a:off x="0" y="0"/>
            <a:ext cx="2971800" cy="457200"/>
          </a:xfrm>
          <a:prstGeom prst="rect">
            <a:avLst/>
          </a:prstGeom>
          <a:noFill/>
          <a:ln w="9525">
            <a:noFill/>
          </a:ln>
        </p:spPr>
        <p:txBody>
          <a:bodyPr/>
          <a:lstStyle/>
          <a:p>
            <a:pPr lvl="0" eaLnBrk="0" hangingPunct="0"/>
            <a:endParaRPr lang="ko-KR" altLang="en-US" sz="1200" dirty="0">
              <a:latin typeface="Times New Roman" panose="02020603050405020304" charset="0"/>
              <a:ea typeface="Gulim" panose="020B0600000101010101" pitchFamily="50" charset="-127"/>
            </a:endParaRPr>
          </a:p>
        </p:txBody>
      </p:sp>
      <p:sp>
        <p:nvSpPr>
          <p:cNvPr id="68611" name="日期占位符 68610"/>
          <p:cNvSpPr>
            <a:spLocks noGrp="1"/>
          </p:cNvSpPr>
          <p:nvPr>
            <p:ph type="dt" sz="quarter" idx="1"/>
          </p:nvPr>
        </p:nvSpPr>
        <p:spPr>
          <a:xfrm>
            <a:off x="3886200" y="0"/>
            <a:ext cx="2971800" cy="457200"/>
          </a:xfrm>
          <a:prstGeom prst="rect">
            <a:avLst/>
          </a:prstGeom>
          <a:noFill/>
          <a:ln w="9525">
            <a:noFill/>
          </a:ln>
        </p:spPr>
        <p:txBody>
          <a:bodyPr/>
          <a:lstStyle/>
          <a:p>
            <a:pPr lvl="0" algn="r" eaLnBrk="0" hangingPunct="0"/>
            <a:endParaRPr lang="ko-KR" altLang="en-US" sz="1200" dirty="0">
              <a:latin typeface="Times New Roman" panose="02020603050405020304" charset="0"/>
              <a:ea typeface="Gulim" panose="020B0600000101010101" pitchFamily="50" charset="-127"/>
            </a:endParaRPr>
          </a:p>
        </p:txBody>
      </p:sp>
      <p:sp>
        <p:nvSpPr>
          <p:cNvPr id="68612" name="页脚占位符 68611"/>
          <p:cNvSpPr>
            <a:spLocks noGrp="1"/>
          </p:cNvSpPr>
          <p:nvPr>
            <p:ph type="ftr" sz="quarter" idx="2"/>
          </p:nvPr>
        </p:nvSpPr>
        <p:spPr>
          <a:xfrm>
            <a:off x="0" y="8686800"/>
            <a:ext cx="2971800" cy="457200"/>
          </a:xfrm>
          <a:prstGeom prst="rect">
            <a:avLst/>
          </a:prstGeom>
          <a:noFill/>
          <a:ln w="9525">
            <a:noFill/>
          </a:ln>
        </p:spPr>
        <p:txBody>
          <a:bodyPr anchor="b"/>
          <a:lstStyle/>
          <a:p>
            <a:pPr lvl="0" eaLnBrk="0" hangingPunct="0"/>
            <a:endParaRPr lang="ko-KR" altLang="en-US" sz="1200" dirty="0">
              <a:latin typeface="Times New Roman" panose="02020603050405020304" charset="0"/>
              <a:ea typeface="Gulim" panose="020B0600000101010101" pitchFamily="50" charset="-127"/>
            </a:endParaRPr>
          </a:p>
        </p:txBody>
      </p:sp>
      <p:sp>
        <p:nvSpPr>
          <p:cNvPr id="68613" name="灯片编号占位符 68612"/>
          <p:cNvSpPr>
            <a:spLocks noGrp="1"/>
          </p:cNvSpPr>
          <p:nvPr>
            <p:ph type="sldNum" sz="quarter" idx="3"/>
          </p:nvPr>
        </p:nvSpPr>
        <p:spPr>
          <a:xfrm>
            <a:off x="3886200" y="8686800"/>
            <a:ext cx="2971800" cy="457200"/>
          </a:xfrm>
          <a:prstGeom prst="rect">
            <a:avLst/>
          </a:prstGeom>
          <a:noFill/>
          <a:ln w="9525">
            <a:noFill/>
          </a:ln>
        </p:spPr>
        <p:txBody>
          <a:bodyPr anchor="b"/>
          <a:lstStyle/>
          <a:p>
            <a:pPr lvl="0" algn="r" eaLnBrk="0" hangingPunct="0"/>
            <a:fld id="{9A0DB2DC-4C9A-4742-B13C-FB6460FD3503}" type="slidenum">
              <a:rPr lang="ko-KR" altLang="en-US" sz="1200" dirty="0">
                <a:latin typeface="Times New Roman" panose="02020603050405020304" charset="0"/>
                <a:ea typeface="Gulim" panose="020B0600000101010101" pitchFamily="50" charset="-127"/>
              </a:rPr>
            </a:fld>
            <a:endParaRPr lang="ko-KR" altLang="en-US" sz="1200" dirty="0">
              <a:latin typeface="Times New Roman" panose="02020603050405020304" charset="0"/>
              <a:ea typeface="Gulim" panose="020B0600000101010101" pitchFamily="50" charset="-127"/>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页眉占位符 72705"/>
          <p:cNvSpPr>
            <a:spLocks noGrp="1"/>
          </p:cNvSpPr>
          <p:nvPr>
            <p:ph type="hdr" sz="quarter"/>
          </p:nvPr>
        </p:nvSpPr>
        <p:spPr>
          <a:xfrm>
            <a:off x="0" y="0"/>
            <a:ext cx="2971800" cy="457200"/>
          </a:xfrm>
          <a:prstGeom prst="rect">
            <a:avLst/>
          </a:prstGeom>
          <a:noFill/>
          <a:ln w="9525">
            <a:noFill/>
          </a:ln>
        </p:spPr>
        <p:txBody>
          <a:bodyPr/>
          <a:lstStyle/>
          <a:p>
            <a:pPr lvl="0" eaLnBrk="0" hangingPunct="0"/>
            <a:endParaRPr lang="ko-KR" altLang="en-US" sz="1200" dirty="0">
              <a:latin typeface="Times New Roman" panose="02020603050405020304" charset="0"/>
              <a:ea typeface="Gulim" panose="020B0600000101010101" pitchFamily="50" charset="-127"/>
            </a:endParaRPr>
          </a:p>
        </p:txBody>
      </p:sp>
      <p:sp>
        <p:nvSpPr>
          <p:cNvPr id="72707" name="日期占位符 72706"/>
          <p:cNvSpPr>
            <a:spLocks noGrp="1"/>
          </p:cNvSpPr>
          <p:nvPr>
            <p:ph type="dt" idx="1"/>
          </p:nvPr>
        </p:nvSpPr>
        <p:spPr>
          <a:xfrm>
            <a:off x="3886200" y="0"/>
            <a:ext cx="2971800" cy="457200"/>
          </a:xfrm>
          <a:prstGeom prst="rect">
            <a:avLst/>
          </a:prstGeom>
          <a:noFill/>
          <a:ln w="9525">
            <a:noFill/>
          </a:ln>
        </p:spPr>
        <p:txBody>
          <a:bodyPr/>
          <a:lstStyle/>
          <a:p>
            <a:pPr lvl="0" algn="r" eaLnBrk="0" hangingPunct="0"/>
            <a:endParaRPr lang="ko-KR" altLang="en-US" sz="1200" dirty="0">
              <a:latin typeface="Times New Roman" panose="02020603050405020304" charset="0"/>
              <a:ea typeface="Gulim" panose="020B0600000101010101" pitchFamily="50" charset="-127"/>
            </a:endParaRPr>
          </a:p>
        </p:txBody>
      </p:sp>
      <p:sp>
        <p:nvSpPr>
          <p:cNvPr id="72708" name="幻灯片图像占位符 72707"/>
          <p:cNvSpPr>
            <a:spLocks noGrp="1" noRot="1" noChangeAspec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72709" name="文本占位符 72708"/>
          <p:cNvSpPr>
            <a:spLocks noGrp="1"/>
          </p:cNvSpPr>
          <p:nvPr>
            <p:ph type="body" sz="quarter" idx="3"/>
          </p:nvPr>
        </p:nvSpPr>
        <p:spPr>
          <a:xfrm>
            <a:off x="914400" y="4343400"/>
            <a:ext cx="5029200" cy="4114800"/>
          </a:xfrm>
          <a:prstGeom prst="rect">
            <a:avLst/>
          </a:prstGeom>
          <a:noFill/>
          <a:ln w="9525">
            <a:noFill/>
          </a:ln>
        </p:spPr>
        <p:txBody>
          <a:bodyPr/>
          <a:lstStyle/>
          <a:p>
            <a:pPr lvl="0"/>
            <a:r>
              <a:rPr lang="ko-KR" altLang="en-US" dirty="0"/>
              <a:t>마스터 텍스트 스타일을 편집합니다</a:t>
            </a:r>
            <a:endParaRPr lang="ko-KR" altLang="en-US" dirty="0"/>
          </a:p>
          <a:p>
            <a:pPr lvl="1"/>
            <a:r>
              <a:rPr lang="ko-KR" altLang="en-US" dirty="0"/>
              <a:t>둘째 수준</a:t>
            </a:r>
            <a:endParaRPr lang="ko-KR" altLang="en-US" dirty="0"/>
          </a:p>
          <a:p>
            <a:pPr lvl="2"/>
            <a:r>
              <a:rPr lang="ko-KR" altLang="en-US" dirty="0"/>
              <a:t>셋째 수준</a:t>
            </a:r>
            <a:endParaRPr lang="ko-KR" altLang="en-US" dirty="0"/>
          </a:p>
          <a:p>
            <a:pPr lvl="3"/>
            <a:r>
              <a:rPr lang="ko-KR" altLang="en-US" dirty="0"/>
              <a:t>넷째 수준</a:t>
            </a:r>
            <a:endParaRPr lang="ko-KR" altLang="en-US" dirty="0"/>
          </a:p>
          <a:p>
            <a:pPr lvl="4"/>
            <a:r>
              <a:rPr lang="ko-KR" altLang="en-US" dirty="0"/>
              <a:t>다섯째 수준</a:t>
            </a:r>
            <a:endParaRPr lang="ko-KR" altLang="en-US" dirty="0"/>
          </a:p>
        </p:txBody>
      </p:sp>
      <p:sp>
        <p:nvSpPr>
          <p:cNvPr id="72710" name="页脚占位符 72709"/>
          <p:cNvSpPr>
            <a:spLocks noGrp="1"/>
          </p:cNvSpPr>
          <p:nvPr>
            <p:ph type="ftr" sz="quarter" idx="4"/>
          </p:nvPr>
        </p:nvSpPr>
        <p:spPr>
          <a:xfrm>
            <a:off x="0" y="8686800"/>
            <a:ext cx="2971800" cy="457200"/>
          </a:xfrm>
          <a:prstGeom prst="rect">
            <a:avLst/>
          </a:prstGeom>
          <a:noFill/>
          <a:ln w="9525">
            <a:noFill/>
          </a:ln>
        </p:spPr>
        <p:txBody>
          <a:bodyPr anchor="b"/>
          <a:lstStyle/>
          <a:p>
            <a:pPr lvl="0" eaLnBrk="0" hangingPunct="0"/>
            <a:endParaRPr lang="ko-KR" altLang="en-US" sz="1200" dirty="0">
              <a:latin typeface="Times New Roman" panose="02020603050405020304" charset="0"/>
              <a:ea typeface="Gulim" panose="020B0600000101010101" pitchFamily="50" charset="-127"/>
            </a:endParaRPr>
          </a:p>
        </p:txBody>
      </p:sp>
      <p:sp>
        <p:nvSpPr>
          <p:cNvPr id="72711" name="灯片编号占位符 72710"/>
          <p:cNvSpPr>
            <a:spLocks noGrp="1"/>
          </p:cNvSpPr>
          <p:nvPr>
            <p:ph type="sldNum" sz="quarter" idx="5"/>
          </p:nvPr>
        </p:nvSpPr>
        <p:spPr>
          <a:xfrm>
            <a:off x="3886200" y="8686800"/>
            <a:ext cx="2971800" cy="457200"/>
          </a:xfrm>
          <a:prstGeom prst="rect">
            <a:avLst/>
          </a:prstGeom>
          <a:noFill/>
          <a:ln w="9525">
            <a:noFill/>
          </a:ln>
        </p:spPr>
        <p:txBody>
          <a:bodyPr anchor="b"/>
          <a:lstStyle/>
          <a:p>
            <a:pPr lvl="0" algn="r" eaLnBrk="0" hangingPunct="0"/>
            <a:fld id="{9A0DB2DC-4C9A-4742-B13C-FB6460FD3503}" type="slidenum">
              <a:rPr lang="ko-KR" altLang="en-US" sz="1200" dirty="0">
                <a:latin typeface="Times New Roman" panose="02020603050405020304" charset="0"/>
                <a:ea typeface="Gulim" panose="020B0600000101010101" pitchFamily="50" charset="-127"/>
              </a:rPr>
            </a:fld>
            <a:endParaRPr lang="ko-KR" altLang="en-US" sz="1200" dirty="0">
              <a:latin typeface="Times New Roman" panose="02020603050405020304" charset="0"/>
              <a:ea typeface="Gulim" panose="020B0600000101010101" pitchFamily="50" charset="-127"/>
            </a:endParaRPr>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pPr lvl="0" algn="r" eaLnBrk="0" hangingPunct="0"/>
            <a:fld id="{9A0DB2DC-4C9A-4742-B13C-FB6460FD3503}" type="slidenum">
              <a:rPr lang="ko-KR" altLang="en-US" sz="1200" dirty="0">
                <a:latin typeface="Times New Roman" panose="02020603050405020304" charset="0"/>
                <a:ea typeface="Gulim" panose="020B0600000101010101" pitchFamily="50" charset="-127"/>
              </a:rPr>
            </a:fld>
            <a:endParaRPr lang="ko-KR" altLang="en-US" sz="1200" dirty="0">
              <a:latin typeface="Times New Roman" panose="02020603050405020304" charset="0"/>
              <a:ea typeface="Gulim" panose="020B0600000101010101"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67932" name="流程图: 文档 67931"/>
          <p:cNvSpPr/>
          <p:nvPr/>
        </p:nvSpPr>
        <p:spPr>
          <a:xfrm>
            <a:off x="0" y="2414588"/>
            <a:ext cx="9163050" cy="2309812"/>
          </a:xfrm>
          <a:prstGeom prst="flowChartDocument">
            <a:avLst/>
          </a:prstGeom>
          <a:gradFill rotWithShape="0">
            <a:gsLst>
              <a:gs pos="0">
                <a:schemeClr val="tx2"/>
              </a:gs>
              <a:gs pos="100000">
                <a:schemeClr val="accent2"/>
              </a:gs>
            </a:gsLst>
            <a:lin ang="0" scaled="1"/>
            <a:tileRect/>
          </a:gradFill>
          <a:ln w="9525">
            <a:noFill/>
          </a:ln>
          <a:effectLst>
            <a:outerShdw dist="107763" dir="8100000" algn="ctr" rotWithShape="0">
              <a:schemeClr val="accent1"/>
            </a:outerShdw>
          </a:effectLst>
        </p:spPr>
        <p:txBody>
          <a:bodyPr/>
          <a:lstStyle/>
          <a:p>
            <a:endParaRPr lang="zh-CN" altLang="en-US"/>
          </a:p>
        </p:txBody>
      </p:sp>
      <p:sp>
        <p:nvSpPr>
          <p:cNvPr id="67940" name="流程图: 文档 67939"/>
          <p:cNvSpPr/>
          <p:nvPr/>
        </p:nvSpPr>
        <p:spPr>
          <a:xfrm>
            <a:off x="0" y="690563"/>
            <a:ext cx="9144000" cy="2255837"/>
          </a:xfrm>
          <a:prstGeom prst="flowChartDocument">
            <a:avLst/>
          </a:prstGeom>
          <a:solidFill>
            <a:schemeClr val="bg1"/>
          </a:solidFill>
          <a:ln w="9525">
            <a:noFill/>
          </a:ln>
        </p:spPr>
        <p:txBody>
          <a:bodyPr/>
          <a:lstStyle/>
          <a:p>
            <a:endParaRPr lang="zh-CN" altLang="en-US"/>
          </a:p>
        </p:txBody>
      </p:sp>
      <p:sp>
        <p:nvSpPr>
          <p:cNvPr id="67931" name="流程图: 文档 67930"/>
          <p:cNvSpPr/>
          <p:nvPr/>
        </p:nvSpPr>
        <p:spPr>
          <a:xfrm>
            <a:off x="0" y="0"/>
            <a:ext cx="9144000" cy="2414588"/>
          </a:xfrm>
          <a:prstGeom prst="flowChartDocument">
            <a:avLst/>
          </a:prstGeom>
          <a:gradFill rotWithShape="0">
            <a:gsLst>
              <a:gs pos="0">
                <a:schemeClr val="accent2"/>
              </a:gs>
              <a:gs pos="100000">
                <a:schemeClr val="hlink"/>
              </a:gs>
            </a:gsLst>
            <a:lin ang="5400000" scaled="1"/>
            <a:tileRect/>
          </a:gradFill>
          <a:ln w="9525">
            <a:noFill/>
          </a:ln>
        </p:spPr>
        <p:txBody>
          <a:bodyPr/>
          <a:lstStyle/>
          <a:p>
            <a:endParaRPr lang="zh-CN" altLang="en-US"/>
          </a:p>
        </p:txBody>
      </p:sp>
      <p:sp>
        <p:nvSpPr>
          <p:cNvPr id="13848" name="标题 13847"/>
          <p:cNvSpPr>
            <a:spLocks noGrp="1"/>
          </p:cNvSpPr>
          <p:nvPr>
            <p:ph type="ctrTitle" sz="quarter" hasCustomPrompt="1"/>
          </p:nvPr>
        </p:nvSpPr>
        <p:spPr>
          <a:xfrm>
            <a:off x="420688" y="2946400"/>
            <a:ext cx="8723312" cy="1123950"/>
          </a:xfrm>
          <a:prstGeom prst="rect">
            <a:avLst/>
          </a:prstGeom>
          <a:noFill/>
          <a:ln w="9525">
            <a:noFill/>
          </a:ln>
        </p:spPr>
        <p:txBody>
          <a:bodyPr anchor="ctr"/>
          <a:lstStyle>
            <a:lvl1pPr lvl="0">
              <a:buClrTx/>
              <a:buSzTx/>
              <a:buFontTx/>
              <a:defRPr sz="4800">
                <a:solidFill>
                  <a:schemeClr val="accent1"/>
                </a:solidFill>
                <a:ea typeface="Gulim" panose="020B0600000101010101" pitchFamily="50" charset="-127"/>
              </a:defRPr>
            </a:lvl1pPr>
          </a:lstStyle>
          <a:p>
            <a:pPr lvl="0"/>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AF400"/>
                </a:solidFill>
                <a:ea typeface="仿宋_GB2312" pitchFamily="49" charset="-122"/>
                <a:sym typeface="+mn-ea"/>
              </a:rPr>
              <a:t>       食物中毒预防和控制</a:t>
            </a:r>
            <a:br>
              <a:rPr lang="en-US" altLang="zh-CN" b="1" kern="1200" dirty="0">
                <a:solidFill>
                  <a:srgbClr val="FAF400"/>
                </a:solidFill>
                <a:latin typeface="+mj-lt"/>
                <a:ea typeface="仿宋_GB2312" pitchFamily="49" charset="-122"/>
                <a:cs typeface="+mj-cs"/>
              </a:rPr>
            </a:br>
            <a:endParaRPr lang="en-US" altLang="ko-KR" dirty="0"/>
          </a:p>
        </p:txBody>
      </p:sp>
      <p:sp>
        <p:nvSpPr>
          <p:cNvPr id="68087" name="上箭头 68086"/>
          <p:cNvSpPr/>
          <p:nvPr/>
        </p:nvSpPr>
        <p:spPr>
          <a:xfrm>
            <a:off x="381000" y="887413"/>
            <a:ext cx="485775" cy="1260475"/>
          </a:xfrm>
          <a:prstGeom prst="upArrow">
            <a:avLst>
              <a:gd name="adj1" fmla="val 50000"/>
              <a:gd name="adj2" fmla="val 64869"/>
            </a:avLst>
          </a:prstGeom>
          <a:solidFill>
            <a:schemeClr val="bg1"/>
          </a:solidFill>
          <a:ln w="9525">
            <a:noFill/>
          </a:ln>
        </p:spPr>
        <p:txBody>
          <a:bodyPr/>
          <a:lstStyle/>
          <a:p>
            <a:endParaRPr lang="zh-CN" altLang="en-US"/>
          </a:p>
        </p:txBody>
      </p:sp>
      <p:sp>
        <p:nvSpPr>
          <p:cNvPr id="68088" name="上箭头 68087"/>
          <p:cNvSpPr/>
          <p:nvPr/>
        </p:nvSpPr>
        <p:spPr>
          <a:xfrm>
            <a:off x="1477963" y="1438275"/>
            <a:ext cx="485775" cy="976313"/>
          </a:xfrm>
          <a:prstGeom prst="upArrow">
            <a:avLst>
              <a:gd name="adj1" fmla="val 50000"/>
              <a:gd name="adj2" fmla="val 50245"/>
            </a:avLst>
          </a:prstGeom>
          <a:solidFill>
            <a:schemeClr val="bg1"/>
          </a:solidFill>
          <a:ln w="9525">
            <a:noFill/>
          </a:ln>
        </p:spPr>
        <p:txBody>
          <a:bodyPr/>
          <a:lstStyle/>
          <a:p>
            <a:endParaRPr lang="zh-CN" altLang="en-US"/>
          </a:p>
        </p:txBody>
      </p:sp>
      <p:sp>
        <p:nvSpPr>
          <p:cNvPr id="68089" name="上箭头 68088"/>
          <p:cNvSpPr/>
          <p:nvPr/>
        </p:nvSpPr>
        <p:spPr>
          <a:xfrm>
            <a:off x="2105025" y="304800"/>
            <a:ext cx="485775" cy="976313"/>
          </a:xfrm>
          <a:prstGeom prst="upArrow">
            <a:avLst>
              <a:gd name="adj1" fmla="val 50000"/>
              <a:gd name="adj2" fmla="val 50245"/>
            </a:avLst>
          </a:prstGeom>
          <a:solidFill>
            <a:schemeClr val="bg1"/>
          </a:solidFill>
          <a:ln w="9525">
            <a:noFill/>
          </a:ln>
        </p:spPr>
        <p:txBody>
          <a:bodyPr/>
          <a:lstStyle/>
          <a:p>
            <a:endParaRPr lang="zh-CN" altLang="en-US"/>
          </a:p>
        </p:txBody>
      </p:sp>
      <p:sp>
        <p:nvSpPr>
          <p:cNvPr id="68090" name="上箭头 68089"/>
          <p:cNvSpPr/>
          <p:nvPr/>
        </p:nvSpPr>
        <p:spPr>
          <a:xfrm>
            <a:off x="2957513" y="1466850"/>
            <a:ext cx="485775" cy="976313"/>
          </a:xfrm>
          <a:prstGeom prst="upArrow">
            <a:avLst>
              <a:gd name="adj1" fmla="val 50000"/>
              <a:gd name="adj2" fmla="val 50245"/>
            </a:avLst>
          </a:prstGeom>
          <a:solidFill>
            <a:schemeClr val="bg1"/>
          </a:solidFill>
          <a:ln w="9525">
            <a:noFill/>
          </a:ln>
        </p:spPr>
        <p:txBody>
          <a:bodyPr/>
          <a:lstStyle/>
          <a:p>
            <a:endParaRPr lang="zh-CN" altLang="en-US"/>
          </a:p>
        </p:txBody>
      </p:sp>
      <p:sp>
        <p:nvSpPr>
          <p:cNvPr id="68091" name="上箭头 68090"/>
          <p:cNvSpPr/>
          <p:nvPr/>
        </p:nvSpPr>
        <p:spPr>
          <a:xfrm>
            <a:off x="3779838" y="690563"/>
            <a:ext cx="485775" cy="976312"/>
          </a:xfrm>
          <a:prstGeom prst="upArrow">
            <a:avLst>
              <a:gd name="adj1" fmla="val 50000"/>
              <a:gd name="adj2" fmla="val 50245"/>
            </a:avLst>
          </a:prstGeom>
          <a:solidFill>
            <a:schemeClr val="bg1"/>
          </a:solidFill>
          <a:ln w="9525">
            <a:noFill/>
          </a:ln>
        </p:spPr>
        <p:txBody>
          <a:bodyPr/>
          <a:lstStyle/>
          <a:p>
            <a:endParaRPr lang="zh-CN" altLang="en-US"/>
          </a:p>
        </p:txBody>
      </p:sp>
      <p:grpSp>
        <p:nvGrpSpPr>
          <p:cNvPr id="68093" name="组合 68092"/>
          <p:cNvGrpSpPr/>
          <p:nvPr/>
        </p:nvGrpSpPr>
        <p:grpSpPr>
          <a:xfrm>
            <a:off x="5362575" y="2422525"/>
            <a:ext cx="569913" cy="523875"/>
            <a:chOff x="2922" y="1088"/>
            <a:chExt cx="438" cy="403"/>
          </a:xfrm>
        </p:grpSpPr>
        <p:sp>
          <p:nvSpPr>
            <p:cNvPr id="67930" name="椭圆 67929"/>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092" name="椭圆 68091"/>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68094" name="组合 68093"/>
          <p:cNvGrpSpPr/>
          <p:nvPr/>
        </p:nvGrpSpPr>
        <p:grpSpPr>
          <a:xfrm>
            <a:off x="7772400" y="2114550"/>
            <a:ext cx="327025" cy="300038"/>
            <a:chOff x="2922" y="1088"/>
            <a:chExt cx="438" cy="403"/>
          </a:xfrm>
        </p:grpSpPr>
        <p:sp>
          <p:nvSpPr>
            <p:cNvPr id="68095" name="椭圆 68094"/>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096" name="椭圆 68095"/>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68097" name="组合 68096"/>
          <p:cNvGrpSpPr/>
          <p:nvPr/>
        </p:nvGrpSpPr>
        <p:grpSpPr>
          <a:xfrm>
            <a:off x="5932488" y="1938338"/>
            <a:ext cx="327025" cy="300037"/>
            <a:chOff x="2922" y="1088"/>
            <a:chExt cx="438" cy="403"/>
          </a:xfrm>
        </p:grpSpPr>
        <p:sp>
          <p:nvSpPr>
            <p:cNvPr id="68098" name="椭圆 68097"/>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099" name="椭圆 68098"/>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68100" name="组合 68099"/>
          <p:cNvGrpSpPr/>
          <p:nvPr/>
        </p:nvGrpSpPr>
        <p:grpSpPr>
          <a:xfrm>
            <a:off x="6938963" y="2073275"/>
            <a:ext cx="244475" cy="223838"/>
            <a:chOff x="2922" y="1088"/>
            <a:chExt cx="438" cy="403"/>
          </a:xfrm>
        </p:grpSpPr>
        <p:sp>
          <p:nvSpPr>
            <p:cNvPr id="68101" name="椭圆 68100"/>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102" name="椭圆 68101"/>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sp>
        <p:nvSpPr>
          <p:cNvPr id="68103" name="上箭头 68102"/>
          <p:cNvSpPr/>
          <p:nvPr/>
        </p:nvSpPr>
        <p:spPr>
          <a:xfrm>
            <a:off x="4694238" y="1341438"/>
            <a:ext cx="485775" cy="976312"/>
          </a:xfrm>
          <a:prstGeom prst="upArrow">
            <a:avLst>
              <a:gd name="adj1" fmla="val 50000"/>
              <a:gd name="adj2" fmla="val 50245"/>
            </a:avLst>
          </a:prstGeom>
          <a:solidFill>
            <a:schemeClr val="bg1"/>
          </a:solidFill>
          <a:ln w="9525">
            <a:noFill/>
          </a:ln>
        </p:spPr>
        <p:txBody>
          <a:bodyPr/>
          <a:lstStyle/>
          <a:p>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84169" y="152400"/>
            <a:ext cx="2126456" cy="6172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4800" y="152400"/>
            <a:ext cx="6256096" cy="6172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p:txBody>
          <a:bodyPr/>
          <a:lstStyle/>
          <a:p>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67932" name="流程图: 文档 67931"/>
          <p:cNvSpPr/>
          <p:nvPr/>
        </p:nvSpPr>
        <p:spPr>
          <a:xfrm>
            <a:off x="0" y="2414588"/>
            <a:ext cx="9163050" cy="2309812"/>
          </a:xfrm>
          <a:prstGeom prst="flowChartDocument">
            <a:avLst/>
          </a:prstGeom>
          <a:gradFill rotWithShape="0">
            <a:gsLst>
              <a:gs pos="0">
                <a:schemeClr val="tx2"/>
              </a:gs>
              <a:gs pos="100000">
                <a:schemeClr val="accent2"/>
              </a:gs>
            </a:gsLst>
            <a:lin ang="0" scaled="1"/>
            <a:tileRect/>
          </a:gradFill>
          <a:ln w="9525">
            <a:noFill/>
          </a:ln>
          <a:effectLst>
            <a:outerShdw dist="107763" dir="8100000" algn="ctr" rotWithShape="0">
              <a:schemeClr val="accent1"/>
            </a:outerShdw>
          </a:effectLst>
        </p:spPr>
        <p:txBody>
          <a:bodyPr/>
          <a:lstStyle/>
          <a:p>
            <a:endParaRPr lang="zh-CN" altLang="en-US"/>
          </a:p>
        </p:txBody>
      </p:sp>
      <p:sp>
        <p:nvSpPr>
          <p:cNvPr id="67940" name="流程图: 文档 67939"/>
          <p:cNvSpPr/>
          <p:nvPr/>
        </p:nvSpPr>
        <p:spPr>
          <a:xfrm>
            <a:off x="0" y="690563"/>
            <a:ext cx="9144000" cy="2255837"/>
          </a:xfrm>
          <a:prstGeom prst="flowChartDocument">
            <a:avLst/>
          </a:prstGeom>
          <a:solidFill>
            <a:schemeClr val="bg1"/>
          </a:solidFill>
          <a:ln w="9525">
            <a:noFill/>
          </a:ln>
        </p:spPr>
        <p:txBody>
          <a:bodyPr/>
          <a:lstStyle/>
          <a:p>
            <a:endParaRPr lang="zh-CN" altLang="en-US"/>
          </a:p>
        </p:txBody>
      </p:sp>
      <p:sp>
        <p:nvSpPr>
          <p:cNvPr id="67931" name="流程图: 文档 67930"/>
          <p:cNvSpPr/>
          <p:nvPr/>
        </p:nvSpPr>
        <p:spPr>
          <a:xfrm>
            <a:off x="0" y="0"/>
            <a:ext cx="9144000" cy="2414588"/>
          </a:xfrm>
          <a:prstGeom prst="flowChartDocument">
            <a:avLst/>
          </a:prstGeom>
          <a:gradFill rotWithShape="0">
            <a:gsLst>
              <a:gs pos="0">
                <a:schemeClr val="accent2"/>
              </a:gs>
              <a:gs pos="100000">
                <a:schemeClr val="hlink"/>
              </a:gs>
            </a:gsLst>
            <a:lin ang="5400000" scaled="1"/>
            <a:tileRect/>
          </a:gradFill>
          <a:ln w="9525">
            <a:noFill/>
          </a:ln>
        </p:spPr>
        <p:txBody>
          <a:bodyPr/>
          <a:lstStyle/>
          <a:p>
            <a:endParaRPr lang="zh-CN" altLang="en-US"/>
          </a:p>
        </p:txBody>
      </p:sp>
      <p:sp>
        <p:nvSpPr>
          <p:cNvPr id="13848" name="标题 13847"/>
          <p:cNvSpPr>
            <a:spLocks noGrp="1"/>
          </p:cNvSpPr>
          <p:nvPr>
            <p:ph type="ctrTitle" sz="quarter" hasCustomPrompt="1"/>
          </p:nvPr>
        </p:nvSpPr>
        <p:spPr>
          <a:xfrm>
            <a:off x="420688" y="2946400"/>
            <a:ext cx="8723312" cy="1123950"/>
          </a:xfrm>
          <a:prstGeom prst="rect">
            <a:avLst/>
          </a:prstGeom>
          <a:noFill/>
          <a:ln w="9525">
            <a:noFill/>
          </a:ln>
        </p:spPr>
        <p:txBody>
          <a:bodyPr anchor="ctr"/>
          <a:lstStyle>
            <a:lvl1pPr lvl="0">
              <a:buClrTx/>
              <a:buSzTx/>
              <a:buFontTx/>
              <a:defRPr sz="4800">
                <a:solidFill>
                  <a:schemeClr val="accent1"/>
                </a:solidFill>
                <a:ea typeface="Gulim" panose="020B0600000101010101" pitchFamily="50" charset="-127"/>
              </a:defRPr>
            </a:lvl1pPr>
          </a:lstStyle>
          <a:p>
            <a:pPr lvl="0"/>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AF400"/>
                </a:solidFill>
                <a:ea typeface="仿宋_GB2312" pitchFamily="49" charset="-122"/>
                <a:sym typeface="+mn-ea"/>
              </a:rPr>
              <a:t>       食物中毒预防和控制</a:t>
            </a:r>
            <a:br>
              <a:rPr lang="en-US" altLang="zh-CN" b="1" kern="1200" dirty="0">
                <a:solidFill>
                  <a:srgbClr val="FAF400"/>
                </a:solidFill>
                <a:latin typeface="+mj-lt"/>
                <a:ea typeface="仿宋_GB2312" pitchFamily="49" charset="-122"/>
                <a:cs typeface="+mj-cs"/>
              </a:rPr>
            </a:br>
            <a:endParaRPr lang="en-US" altLang="ko-KR" dirty="0"/>
          </a:p>
        </p:txBody>
      </p:sp>
      <p:sp>
        <p:nvSpPr>
          <p:cNvPr id="68087" name="上箭头 68086"/>
          <p:cNvSpPr/>
          <p:nvPr/>
        </p:nvSpPr>
        <p:spPr>
          <a:xfrm>
            <a:off x="381000" y="887413"/>
            <a:ext cx="485775" cy="1260475"/>
          </a:xfrm>
          <a:prstGeom prst="upArrow">
            <a:avLst>
              <a:gd name="adj1" fmla="val 50000"/>
              <a:gd name="adj2" fmla="val 64869"/>
            </a:avLst>
          </a:prstGeom>
          <a:solidFill>
            <a:schemeClr val="bg1"/>
          </a:solidFill>
          <a:ln w="9525">
            <a:noFill/>
          </a:ln>
        </p:spPr>
        <p:txBody>
          <a:bodyPr/>
          <a:lstStyle/>
          <a:p>
            <a:endParaRPr lang="zh-CN" altLang="en-US"/>
          </a:p>
        </p:txBody>
      </p:sp>
      <p:sp>
        <p:nvSpPr>
          <p:cNvPr id="68088" name="上箭头 68087"/>
          <p:cNvSpPr/>
          <p:nvPr/>
        </p:nvSpPr>
        <p:spPr>
          <a:xfrm>
            <a:off x="1477963" y="1438275"/>
            <a:ext cx="485775" cy="976313"/>
          </a:xfrm>
          <a:prstGeom prst="upArrow">
            <a:avLst>
              <a:gd name="adj1" fmla="val 50000"/>
              <a:gd name="adj2" fmla="val 50245"/>
            </a:avLst>
          </a:prstGeom>
          <a:solidFill>
            <a:schemeClr val="bg1"/>
          </a:solidFill>
          <a:ln w="9525">
            <a:noFill/>
          </a:ln>
        </p:spPr>
        <p:txBody>
          <a:bodyPr/>
          <a:lstStyle/>
          <a:p>
            <a:endParaRPr lang="zh-CN" altLang="en-US"/>
          </a:p>
        </p:txBody>
      </p:sp>
      <p:sp>
        <p:nvSpPr>
          <p:cNvPr id="68089" name="上箭头 68088"/>
          <p:cNvSpPr/>
          <p:nvPr/>
        </p:nvSpPr>
        <p:spPr>
          <a:xfrm>
            <a:off x="2105025" y="304800"/>
            <a:ext cx="485775" cy="976313"/>
          </a:xfrm>
          <a:prstGeom prst="upArrow">
            <a:avLst>
              <a:gd name="adj1" fmla="val 50000"/>
              <a:gd name="adj2" fmla="val 50245"/>
            </a:avLst>
          </a:prstGeom>
          <a:solidFill>
            <a:schemeClr val="bg1"/>
          </a:solidFill>
          <a:ln w="9525">
            <a:noFill/>
          </a:ln>
        </p:spPr>
        <p:txBody>
          <a:bodyPr/>
          <a:lstStyle/>
          <a:p>
            <a:endParaRPr lang="zh-CN" altLang="en-US"/>
          </a:p>
        </p:txBody>
      </p:sp>
      <p:sp>
        <p:nvSpPr>
          <p:cNvPr id="68090" name="上箭头 68089"/>
          <p:cNvSpPr/>
          <p:nvPr/>
        </p:nvSpPr>
        <p:spPr>
          <a:xfrm>
            <a:off x="2957513" y="1466850"/>
            <a:ext cx="485775" cy="976313"/>
          </a:xfrm>
          <a:prstGeom prst="upArrow">
            <a:avLst>
              <a:gd name="adj1" fmla="val 50000"/>
              <a:gd name="adj2" fmla="val 50245"/>
            </a:avLst>
          </a:prstGeom>
          <a:solidFill>
            <a:schemeClr val="bg1"/>
          </a:solidFill>
          <a:ln w="9525">
            <a:noFill/>
          </a:ln>
        </p:spPr>
        <p:txBody>
          <a:bodyPr/>
          <a:lstStyle/>
          <a:p>
            <a:endParaRPr lang="zh-CN" altLang="en-US"/>
          </a:p>
        </p:txBody>
      </p:sp>
      <p:sp>
        <p:nvSpPr>
          <p:cNvPr id="68091" name="上箭头 68090"/>
          <p:cNvSpPr/>
          <p:nvPr/>
        </p:nvSpPr>
        <p:spPr>
          <a:xfrm>
            <a:off x="3779838" y="690563"/>
            <a:ext cx="485775" cy="976312"/>
          </a:xfrm>
          <a:prstGeom prst="upArrow">
            <a:avLst>
              <a:gd name="adj1" fmla="val 50000"/>
              <a:gd name="adj2" fmla="val 50245"/>
            </a:avLst>
          </a:prstGeom>
          <a:solidFill>
            <a:schemeClr val="bg1"/>
          </a:solidFill>
          <a:ln w="9525">
            <a:noFill/>
          </a:ln>
        </p:spPr>
        <p:txBody>
          <a:bodyPr/>
          <a:lstStyle/>
          <a:p>
            <a:endParaRPr lang="zh-CN" altLang="en-US"/>
          </a:p>
        </p:txBody>
      </p:sp>
      <p:grpSp>
        <p:nvGrpSpPr>
          <p:cNvPr id="68093" name="组合 68092"/>
          <p:cNvGrpSpPr/>
          <p:nvPr/>
        </p:nvGrpSpPr>
        <p:grpSpPr>
          <a:xfrm>
            <a:off x="5362575" y="2422525"/>
            <a:ext cx="569913" cy="523875"/>
            <a:chOff x="2922" y="1088"/>
            <a:chExt cx="438" cy="403"/>
          </a:xfrm>
        </p:grpSpPr>
        <p:sp>
          <p:nvSpPr>
            <p:cNvPr id="67930" name="椭圆 67929"/>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092" name="椭圆 68091"/>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68094" name="组合 68093"/>
          <p:cNvGrpSpPr/>
          <p:nvPr/>
        </p:nvGrpSpPr>
        <p:grpSpPr>
          <a:xfrm>
            <a:off x="7772400" y="2114550"/>
            <a:ext cx="327025" cy="300038"/>
            <a:chOff x="2922" y="1088"/>
            <a:chExt cx="438" cy="403"/>
          </a:xfrm>
        </p:grpSpPr>
        <p:sp>
          <p:nvSpPr>
            <p:cNvPr id="68095" name="椭圆 68094"/>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096" name="椭圆 68095"/>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68097" name="组合 68096"/>
          <p:cNvGrpSpPr/>
          <p:nvPr/>
        </p:nvGrpSpPr>
        <p:grpSpPr>
          <a:xfrm>
            <a:off x="5932488" y="1938338"/>
            <a:ext cx="327025" cy="300037"/>
            <a:chOff x="2922" y="1088"/>
            <a:chExt cx="438" cy="403"/>
          </a:xfrm>
        </p:grpSpPr>
        <p:sp>
          <p:nvSpPr>
            <p:cNvPr id="68098" name="椭圆 68097"/>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099" name="椭圆 68098"/>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68100" name="组合 68099"/>
          <p:cNvGrpSpPr/>
          <p:nvPr/>
        </p:nvGrpSpPr>
        <p:grpSpPr>
          <a:xfrm>
            <a:off x="6938963" y="2073275"/>
            <a:ext cx="244475" cy="223838"/>
            <a:chOff x="2922" y="1088"/>
            <a:chExt cx="438" cy="403"/>
          </a:xfrm>
        </p:grpSpPr>
        <p:sp>
          <p:nvSpPr>
            <p:cNvPr id="68101" name="椭圆 68100"/>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68102" name="椭圆 68101"/>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sp>
        <p:nvSpPr>
          <p:cNvPr id="68103" name="上箭头 68102"/>
          <p:cNvSpPr/>
          <p:nvPr/>
        </p:nvSpPr>
        <p:spPr>
          <a:xfrm>
            <a:off x="4694238" y="1341438"/>
            <a:ext cx="485775" cy="976312"/>
          </a:xfrm>
          <a:prstGeom prst="upArrow">
            <a:avLst>
              <a:gd name="adj1" fmla="val 50000"/>
              <a:gd name="adj2" fmla="val 50245"/>
            </a:avLst>
          </a:prstGeom>
          <a:solidFill>
            <a:schemeClr val="bg1"/>
          </a:solidFill>
          <a:ln w="9525">
            <a:noFill/>
          </a:ln>
        </p:spPr>
        <p:txBody>
          <a:bodyPr/>
          <a:lstStyle/>
          <a:p>
            <a:endParaRPr lang="zh-CN" alt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52425" y="1371600"/>
            <a:ext cx="4144518"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66107" y="1371600"/>
            <a:ext cx="4144518"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8" name="页脚占位符 7"/>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9" name="灯片编号占位符 8"/>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4" name="页脚占位符 3"/>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5" name="灯片编号占位符 4"/>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4" name="灯片编号占位符 3"/>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6" name="页脚占位符 5"/>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6" name="页脚占位符 5"/>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84169" y="152400"/>
            <a:ext cx="2126456" cy="6172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4800" y="152400"/>
            <a:ext cx="6256096" cy="6172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p:txBody>
          <a:bodyPr/>
          <a:lstStyle/>
          <a:p>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5" name="页脚占位符 4"/>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52425" y="1371600"/>
            <a:ext cx="4144518"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66107" y="1371600"/>
            <a:ext cx="4144518"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8" name="页脚占位符 7"/>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9" name="灯片编号占位符 8"/>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4" name="页脚占位符 3"/>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5" name="灯片编号占位符 4"/>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4" name="灯片编号占位符 3"/>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6" name="页脚占位符 5"/>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6" name="页脚占位符 5"/>
          <p:cNvSpPr>
            <a:spLocks noGrp="1"/>
          </p:cNvSpPr>
          <p:nvPr>
            <p:ph type="ftr" sz="quarter" idx="11"/>
          </p:nvPr>
        </p:nvSpPr>
        <p:spPr/>
        <p:txBody>
          <a:body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fld>
            <a:endParaRPr lang="ko-K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vmlDrawing" Target="../drawings/vmlDrawing1.vml"/><Relationship Id="rId14" Type="http://schemas.openxmlformats.org/officeDocument/2006/relationships/oleObject" Target="../embeddings/Presentation1.ppt"/><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6" Type="http://schemas.openxmlformats.org/officeDocument/2006/relationships/theme" Target="../theme/theme2.xml"/><Relationship Id="rId15" Type="http://schemas.openxmlformats.org/officeDocument/2006/relationships/vmlDrawing" Target="../drawings/vmlDrawing2.vml"/><Relationship Id="rId14" Type="http://schemas.openxmlformats.org/officeDocument/2006/relationships/oleObject" Target="../embeddings/Presentation2.ppt"/><Relationship Id="rId13" Type="http://schemas.openxmlformats.org/officeDocument/2006/relationships/slideLayout" Target="../slideLayouts/slideLayout26.xml"/><Relationship Id="rId12" Type="http://schemas.openxmlformats.org/officeDocument/2006/relationships/slideLayout" Target="../slideLayouts/slideLayout25.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57" name="流程图: 文档 12556"/>
          <p:cNvSpPr/>
          <p:nvPr/>
        </p:nvSpPr>
        <p:spPr>
          <a:xfrm>
            <a:off x="0" y="0"/>
            <a:ext cx="9144000" cy="1100138"/>
          </a:xfrm>
          <a:prstGeom prst="flowChartDocument">
            <a:avLst/>
          </a:prstGeom>
          <a:gradFill rotWithShape="0">
            <a:gsLst>
              <a:gs pos="0">
                <a:schemeClr val="hlink"/>
              </a:gs>
              <a:gs pos="100000">
                <a:schemeClr val="hlink">
                  <a:gamma/>
                  <a:tint val="12157"/>
                  <a:invGamma/>
                </a:schemeClr>
              </a:gs>
            </a:gsLst>
            <a:lin ang="0" scaled="1"/>
            <a:tileRect/>
          </a:gradFill>
          <a:ln w="9525">
            <a:noFill/>
          </a:ln>
          <a:effectLst>
            <a:outerShdw dist="92457" dir="4443276" algn="ctr" rotWithShape="0">
              <a:schemeClr val="accent2"/>
            </a:outerShdw>
          </a:effectLst>
        </p:spPr>
        <p:txBody>
          <a:bodyPr/>
          <a:lstStyle/>
          <a:p>
            <a:endParaRPr lang="zh-CN" altLang="en-US"/>
          </a:p>
        </p:txBody>
      </p:sp>
      <p:sp>
        <p:nvSpPr>
          <p:cNvPr id="12310" name="文本占位符 12309"/>
          <p:cNvSpPr>
            <a:spLocks noGrp="1"/>
          </p:cNvSpPr>
          <p:nvPr>
            <p:ph type="body" idx="1"/>
          </p:nvPr>
        </p:nvSpPr>
        <p:spPr>
          <a:xfrm>
            <a:off x="352425" y="1371600"/>
            <a:ext cx="8458200" cy="4953000"/>
          </a:xfrm>
          <a:prstGeom prst="rect">
            <a:avLst/>
          </a:prstGeom>
          <a:noFill/>
          <a:ln w="9525">
            <a:noFill/>
          </a:ln>
        </p:spPr>
        <p:txBody>
          <a:bodyPr/>
          <a:lstStyle/>
          <a:p>
            <a:pPr lvl="0"/>
            <a:endParaRPr lang="en-US" altLang="ko-KR" dirty="0"/>
          </a:p>
        </p:txBody>
      </p:sp>
      <p:sp>
        <p:nvSpPr>
          <p:cNvPr id="12312" name="页脚占位符 12311"/>
          <p:cNvSpPr>
            <a:spLocks noGrp="1"/>
          </p:cNvSpPr>
          <p:nvPr>
            <p:ph type="ftr" sz="quarter" idx="3"/>
          </p:nvPr>
        </p:nvSpPr>
        <p:spPr>
          <a:xfrm>
            <a:off x="5943600" y="6432550"/>
            <a:ext cx="2743200" cy="304800"/>
          </a:xfrm>
          <a:prstGeom prst="rect">
            <a:avLst/>
          </a:prstGeom>
          <a:noFill/>
          <a:ln w="9525">
            <a:noFill/>
          </a:ln>
        </p:spPr>
        <p:txBody>
          <a:bodyPr/>
          <a:lstStyle>
            <a:lvl1pPr algn="r">
              <a:defRPr sz="1400" b="1">
                <a:solidFill>
                  <a:schemeClr val="tx2"/>
                </a:solidFill>
                <a:latin typeface="Verdana" panose="020B0604030504040204" pitchFamily="34" charset="0"/>
                <a:ea typeface="Gulim" panose="020B0600000101010101" pitchFamily="50" charset="-127"/>
              </a:defRPr>
            </a:lvl1p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12313" name="灯片编号占位符 12312"/>
          <p:cNvSpPr>
            <a:spLocks noGrp="1"/>
          </p:cNvSpPr>
          <p:nvPr>
            <p:ph type="sldNum" sz="quarter" idx="4"/>
          </p:nvPr>
        </p:nvSpPr>
        <p:spPr>
          <a:xfrm>
            <a:off x="8610600" y="6477000"/>
            <a:ext cx="533400" cy="304800"/>
          </a:xfrm>
          <a:prstGeom prst="rect">
            <a:avLst/>
          </a:prstGeom>
          <a:noFill/>
          <a:ln w="9525">
            <a:noFill/>
          </a:ln>
        </p:spPr>
        <p:txBody>
          <a:bodyPr/>
          <a:lstStyle>
            <a:lvl1pPr algn="ctr">
              <a:defRPr sz="1200" b="1">
                <a:solidFill>
                  <a:schemeClr val="tx2"/>
                </a:solidFill>
                <a:latin typeface="Verdana" panose="020B0604030504040204" pitchFamily="34" charset="0"/>
                <a:ea typeface="Gulim" panose="020B0600000101010101" pitchFamily="50" charset="-127"/>
              </a:defRPr>
            </a:lvl1pPr>
          </a:lstStyle>
          <a:p>
            <a:pPr lvl="0"/>
            <a:fld id="{9A0DB2DC-4C9A-4742-B13C-FB6460FD3503}" type="slidenum">
              <a:rPr lang="ko-KR" altLang="en-US" dirty="0"/>
            </a:fld>
            <a:endParaRPr lang="ko-KR" altLang="en-US" dirty="0"/>
          </a:p>
        </p:txBody>
      </p:sp>
      <p:sp>
        <p:nvSpPr>
          <p:cNvPr id="12309" name="标题 12308"/>
          <p:cNvSpPr>
            <a:spLocks noGrp="1"/>
          </p:cNvSpPr>
          <p:nvPr>
            <p:ph type="title"/>
          </p:nvPr>
        </p:nvSpPr>
        <p:spPr>
          <a:xfrm>
            <a:off x="304800" y="152400"/>
            <a:ext cx="7772400" cy="609600"/>
          </a:xfrm>
          <a:prstGeom prst="rect">
            <a:avLst/>
          </a:prstGeom>
          <a:noFill/>
          <a:ln w="9525">
            <a:noFill/>
          </a:ln>
        </p:spPr>
        <p:txBody>
          <a:bodyPr anchor="ctr"/>
          <a:lstStyle/>
          <a:p>
            <a:pPr lvl="0"/>
            <a:r>
              <a:rPr lang="zh-CN" altLang="en-US" dirty="0">
                <a:solidFill>
                  <a:srgbClr val="FAF400"/>
                </a:solidFill>
                <a:ea typeface="仿宋_GB2312" pitchFamily="49" charset="-122"/>
                <a:sym typeface="+mn-ea"/>
              </a:rPr>
              <a:t>提纲</a:t>
            </a:r>
            <a:endParaRPr lang="en-US" altLang="ko-KR" dirty="0"/>
          </a:p>
        </p:txBody>
      </p:sp>
      <p:grpSp>
        <p:nvGrpSpPr>
          <p:cNvPr id="12545" name="组合 12544"/>
          <p:cNvGrpSpPr/>
          <p:nvPr/>
        </p:nvGrpSpPr>
        <p:grpSpPr>
          <a:xfrm>
            <a:off x="7791450" y="576263"/>
            <a:ext cx="569913" cy="523875"/>
            <a:chOff x="2922" y="1088"/>
            <a:chExt cx="438" cy="403"/>
          </a:xfrm>
        </p:grpSpPr>
        <p:sp>
          <p:nvSpPr>
            <p:cNvPr id="12546" name="椭圆 12545"/>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47" name="椭圆 12546"/>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12548" name="组合 12547"/>
          <p:cNvGrpSpPr/>
          <p:nvPr/>
        </p:nvGrpSpPr>
        <p:grpSpPr>
          <a:xfrm>
            <a:off x="8810625" y="350838"/>
            <a:ext cx="327025" cy="300037"/>
            <a:chOff x="2922" y="1088"/>
            <a:chExt cx="438" cy="403"/>
          </a:xfrm>
        </p:grpSpPr>
        <p:sp>
          <p:nvSpPr>
            <p:cNvPr id="12549" name="椭圆 12548"/>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50" name="椭圆 12549"/>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12551" name="组合 12550"/>
          <p:cNvGrpSpPr/>
          <p:nvPr/>
        </p:nvGrpSpPr>
        <p:grpSpPr>
          <a:xfrm>
            <a:off x="8034338" y="28575"/>
            <a:ext cx="327025" cy="300038"/>
            <a:chOff x="2922" y="1088"/>
            <a:chExt cx="438" cy="403"/>
          </a:xfrm>
        </p:grpSpPr>
        <p:sp>
          <p:nvSpPr>
            <p:cNvPr id="12552" name="椭圆 12551"/>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53" name="椭圆 12552"/>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12554" name="组合 12553"/>
          <p:cNvGrpSpPr/>
          <p:nvPr/>
        </p:nvGrpSpPr>
        <p:grpSpPr>
          <a:xfrm>
            <a:off x="7086600" y="79375"/>
            <a:ext cx="244475" cy="223838"/>
            <a:chOff x="2922" y="1088"/>
            <a:chExt cx="438" cy="403"/>
          </a:xfrm>
        </p:grpSpPr>
        <p:sp>
          <p:nvSpPr>
            <p:cNvPr id="12555" name="椭圆 12554"/>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56" name="椭圆 12555"/>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aphicFrame>
        <p:nvGraphicFramePr>
          <p:cNvPr id="12559" name="Base" hidden="1"/>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3080" name="" r:id="rId14" imgW="0" imgH="0" progId="PowerPoint.Show.8">
                  <p:embed/>
                </p:oleObj>
              </mc:Choice>
              <mc:Fallback>
                <p:oleObj name="" r:id="rId14" imgW="0" imgH="0" progId="PowerPoint.Show.8">
                  <p:embed/>
                  <p:pic>
                    <p:nvPicPr>
                      <p:cNvPr id="0" name="图片 3075"/>
                      <p:cNvPicPr/>
                      <p:nvPr/>
                    </p:nvPicPr>
                    <p:blipFill>
                      <a:blip/>
                      <a:stretch>
                        <a:fillRect/>
                      </a:stretch>
                    </p:blipFill>
                    <p:spPr>
                      <a:xfrm>
                        <a:off x="1524000" y="1397000"/>
                        <a:ext cx="6096000" cy="4064000"/>
                      </a:xfrm>
                      <a:prstGeom prst="rect">
                        <a:avLst/>
                      </a:prstGeom>
                      <a:noFill/>
                      <a:ln w="38100">
                        <a:noFill/>
                        <a:miter/>
                      </a:ln>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marL="0" lvl="0" indent="0" algn="l" defTabSz="914400" rtl="0" eaLnBrk="1" fontAlgn="base" latinLnBrk="0" hangingPunct="1">
        <a:lnSpc>
          <a:spcPct val="100000"/>
        </a:lnSpc>
        <a:spcBef>
          <a:spcPct val="0"/>
        </a:spcBef>
        <a:spcAft>
          <a:spcPct val="0"/>
        </a:spcAft>
        <a:buNone/>
        <a:defRPr sz="3200" b="1" i="0" u="none" kern="1200" baseline="0">
          <a:solidFill>
            <a:schemeClr val="tx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150000"/>
        <a:buChar char="•"/>
        <a:defRPr sz="2800" b="1"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bg2"/>
        </a:buClr>
        <a:buSzTx/>
        <a:buChar char="•"/>
        <a:defRPr sz="24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57" name="流程图: 文档 12556"/>
          <p:cNvSpPr/>
          <p:nvPr/>
        </p:nvSpPr>
        <p:spPr>
          <a:xfrm>
            <a:off x="0" y="0"/>
            <a:ext cx="9144000" cy="1100138"/>
          </a:xfrm>
          <a:prstGeom prst="flowChartDocument">
            <a:avLst/>
          </a:prstGeom>
          <a:gradFill rotWithShape="0">
            <a:gsLst>
              <a:gs pos="0">
                <a:schemeClr val="hlink"/>
              </a:gs>
              <a:gs pos="100000">
                <a:schemeClr val="hlink">
                  <a:gamma/>
                  <a:tint val="12157"/>
                  <a:invGamma/>
                </a:schemeClr>
              </a:gs>
            </a:gsLst>
            <a:lin ang="0" scaled="1"/>
            <a:tileRect/>
          </a:gradFill>
          <a:ln w="9525">
            <a:noFill/>
          </a:ln>
          <a:effectLst>
            <a:outerShdw dist="92457" dir="4443276" algn="ctr" rotWithShape="0">
              <a:schemeClr val="accent2"/>
            </a:outerShdw>
          </a:effectLst>
        </p:spPr>
        <p:txBody>
          <a:bodyPr/>
          <a:lstStyle/>
          <a:p>
            <a:endParaRPr lang="zh-CN" altLang="en-US"/>
          </a:p>
        </p:txBody>
      </p:sp>
      <p:sp>
        <p:nvSpPr>
          <p:cNvPr id="12310" name="文本占位符 12309"/>
          <p:cNvSpPr>
            <a:spLocks noGrp="1"/>
          </p:cNvSpPr>
          <p:nvPr>
            <p:ph type="body" idx="1"/>
          </p:nvPr>
        </p:nvSpPr>
        <p:spPr>
          <a:xfrm>
            <a:off x="352425" y="1371600"/>
            <a:ext cx="8458200" cy="4953000"/>
          </a:xfrm>
          <a:prstGeom prst="rect">
            <a:avLst/>
          </a:prstGeom>
          <a:noFill/>
          <a:ln w="9525">
            <a:noFill/>
          </a:ln>
        </p:spPr>
        <p:txBody>
          <a:bodyPr/>
          <a:lstStyle/>
          <a:p>
            <a:pPr lvl="0"/>
            <a:endParaRPr lang="en-US" altLang="ko-KR" dirty="0"/>
          </a:p>
        </p:txBody>
      </p:sp>
      <p:sp>
        <p:nvSpPr>
          <p:cNvPr id="12312" name="页脚占位符 12311"/>
          <p:cNvSpPr>
            <a:spLocks noGrp="1"/>
          </p:cNvSpPr>
          <p:nvPr>
            <p:ph type="ftr" sz="quarter" idx="3"/>
          </p:nvPr>
        </p:nvSpPr>
        <p:spPr>
          <a:xfrm>
            <a:off x="5943600" y="6432550"/>
            <a:ext cx="2743200" cy="304800"/>
          </a:xfrm>
          <a:prstGeom prst="rect">
            <a:avLst/>
          </a:prstGeom>
          <a:noFill/>
          <a:ln w="9525">
            <a:noFill/>
          </a:ln>
        </p:spPr>
        <p:txBody>
          <a:bodyPr/>
          <a:lstStyle>
            <a:lvl1pPr algn="r">
              <a:defRPr sz="1400" b="1">
                <a:solidFill>
                  <a:schemeClr val="tx2"/>
                </a:solidFill>
                <a:latin typeface="Verdana" panose="020B0604030504040204" pitchFamily="34" charset="0"/>
                <a:ea typeface="Gulim" panose="020B0600000101010101" pitchFamily="50" charset="-127"/>
              </a:defRPr>
            </a:lvl1pPr>
          </a:lstStyle>
          <a:p>
            <a:pPr lvl="0"/>
            <a:r>
              <a:rPr lang="en-US" altLang="ko-KR"/>
              <a:t>Company Logo</a:t>
            </a:r>
            <a:endParaRPr lang="en-US" altLang="ko-KR" sz="1400" b="1">
              <a:solidFill>
                <a:schemeClr val="tx2"/>
              </a:solidFill>
              <a:latin typeface="Verdana" panose="020B0604030504040204" pitchFamily="34" charset="0"/>
              <a:ea typeface="Gulim" panose="020B0600000101010101" pitchFamily="50" charset="-127"/>
            </a:endParaRPr>
          </a:p>
        </p:txBody>
      </p:sp>
      <p:sp>
        <p:nvSpPr>
          <p:cNvPr id="12313" name="灯片编号占位符 12312"/>
          <p:cNvSpPr>
            <a:spLocks noGrp="1"/>
          </p:cNvSpPr>
          <p:nvPr>
            <p:ph type="sldNum" sz="quarter" idx="4"/>
          </p:nvPr>
        </p:nvSpPr>
        <p:spPr>
          <a:xfrm>
            <a:off x="8610600" y="6477000"/>
            <a:ext cx="533400" cy="304800"/>
          </a:xfrm>
          <a:prstGeom prst="rect">
            <a:avLst/>
          </a:prstGeom>
          <a:noFill/>
          <a:ln w="9525">
            <a:noFill/>
          </a:ln>
        </p:spPr>
        <p:txBody>
          <a:bodyPr/>
          <a:lstStyle>
            <a:lvl1pPr algn="ctr">
              <a:defRPr sz="1200" b="1">
                <a:solidFill>
                  <a:schemeClr val="tx2"/>
                </a:solidFill>
                <a:latin typeface="Verdana" panose="020B0604030504040204" pitchFamily="34" charset="0"/>
                <a:ea typeface="Gulim" panose="020B0600000101010101" pitchFamily="50" charset="-127"/>
              </a:defRPr>
            </a:lvl1pPr>
          </a:lstStyle>
          <a:p>
            <a:pPr lvl="0"/>
            <a:fld id="{9A0DB2DC-4C9A-4742-B13C-FB6460FD3503}" type="slidenum">
              <a:rPr lang="ko-KR" altLang="en-US" dirty="0"/>
            </a:fld>
            <a:endParaRPr lang="ko-KR" altLang="en-US" dirty="0"/>
          </a:p>
        </p:txBody>
      </p:sp>
      <p:sp>
        <p:nvSpPr>
          <p:cNvPr id="12309" name="标题 12308"/>
          <p:cNvSpPr>
            <a:spLocks noGrp="1"/>
          </p:cNvSpPr>
          <p:nvPr>
            <p:ph type="title"/>
          </p:nvPr>
        </p:nvSpPr>
        <p:spPr>
          <a:xfrm>
            <a:off x="304800" y="152400"/>
            <a:ext cx="7772400" cy="609600"/>
          </a:xfrm>
          <a:prstGeom prst="rect">
            <a:avLst/>
          </a:prstGeom>
          <a:noFill/>
          <a:ln w="9525">
            <a:noFill/>
          </a:ln>
        </p:spPr>
        <p:txBody>
          <a:bodyPr anchor="ctr"/>
          <a:lstStyle/>
          <a:p>
            <a:pPr lvl="0"/>
            <a:r>
              <a:rPr lang="zh-CN" altLang="en-US" dirty="0">
                <a:solidFill>
                  <a:srgbClr val="FAF400"/>
                </a:solidFill>
                <a:ea typeface="仿宋_GB2312" pitchFamily="49" charset="-122"/>
                <a:sym typeface="+mn-ea"/>
              </a:rPr>
              <a:t>提纲</a:t>
            </a:r>
            <a:endParaRPr lang="en-US" altLang="ko-KR" dirty="0"/>
          </a:p>
        </p:txBody>
      </p:sp>
      <p:grpSp>
        <p:nvGrpSpPr>
          <p:cNvPr id="12545" name="组合 12544"/>
          <p:cNvGrpSpPr/>
          <p:nvPr/>
        </p:nvGrpSpPr>
        <p:grpSpPr>
          <a:xfrm>
            <a:off x="7791450" y="576263"/>
            <a:ext cx="569913" cy="523875"/>
            <a:chOff x="2922" y="1088"/>
            <a:chExt cx="438" cy="403"/>
          </a:xfrm>
        </p:grpSpPr>
        <p:sp>
          <p:nvSpPr>
            <p:cNvPr id="12546" name="椭圆 12545"/>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47" name="椭圆 12546"/>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12548" name="组合 12547"/>
          <p:cNvGrpSpPr/>
          <p:nvPr/>
        </p:nvGrpSpPr>
        <p:grpSpPr>
          <a:xfrm>
            <a:off x="8810625" y="350838"/>
            <a:ext cx="327025" cy="300037"/>
            <a:chOff x="2922" y="1088"/>
            <a:chExt cx="438" cy="403"/>
          </a:xfrm>
        </p:grpSpPr>
        <p:sp>
          <p:nvSpPr>
            <p:cNvPr id="12549" name="椭圆 12548"/>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50" name="椭圆 12549"/>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12551" name="组合 12550"/>
          <p:cNvGrpSpPr/>
          <p:nvPr/>
        </p:nvGrpSpPr>
        <p:grpSpPr>
          <a:xfrm>
            <a:off x="8034338" y="28575"/>
            <a:ext cx="327025" cy="300038"/>
            <a:chOff x="2922" y="1088"/>
            <a:chExt cx="438" cy="403"/>
          </a:xfrm>
        </p:grpSpPr>
        <p:sp>
          <p:nvSpPr>
            <p:cNvPr id="12552" name="椭圆 12551"/>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53" name="椭圆 12552"/>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pSp>
        <p:nvGrpSpPr>
          <p:cNvPr id="12554" name="组合 12553"/>
          <p:cNvGrpSpPr/>
          <p:nvPr/>
        </p:nvGrpSpPr>
        <p:grpSpPr>
          <a:xfrm>
            <a:off x="7086600" y="79375"/>
            <a:ext cx="244475" cy="223838"/>
            <a:chOff x="2922" y="1088"/>
            <a:chExt cx="438" cy="403"/>
          </a:xfrm>
        </p:grpSpPr>
        <p:sp>
          <p:nvSpPr>
            <p:cNvPr id="12555" name="椭圆 12554"/>
            <p:cNvSpPr/>
            <p:nvPr userDrawn="1"/>
          </p:nvSpPr>
          <p:spPr>
            <a:xfrm>
              <a:off x="2922" y="1088"/>
              <a:ext cx="438" cy="403"/>
            </a:xfrm>
            <a:prstGeom prst="ellipse">
              <a:avLst/>
            </a:prstGeom>
            <a:solidFill>
              <a:schemeClr val="hlink"/>
            </a:solidFill>
            <a:ln w="9525">
              <a:noFill/>
            </a:ln>
          </p:spPr>
          <p:txBody>
            <a:bodyPr/>
            <a:lstStyle/>
            <a:p>
              <a:endParaRPr lang="zh-CN" altLang="en-US"/>
            </a:p>
          </p:txBody>
        </p:sp>
        <p:sp>
          <p:nvSpPr>
            <p:cNvPr id="12556" name="椭圆 12555"/>
            <p:cNvSpPr/>
            <p:nvPr userDrawn="1"/>
          </p:nvSpPr>
          <p:spPr>
            <a:xfrm>
              <a:off x="2957" y="1117"/>
              <a:ext cx="266" cy="266"/>
            </a:xfrm>
            <a:prstGeom prst="ellipse">
              <a:avLst/>
            </a:prstGeom>
            <a:gradFill rotWithShape="0">
              <a:gsLst>
                <a:gs pos="0">
                  <a:schemeClr val="bg1"/>
                </a:gs>
                <a:gs pos="100000">
                  <a:schemeClr val="hlink"/>
                </a:gs>
              </a:gsLst>
              <a:path path="shape">
                <a:fillToRect l="50000" t="50000" r="50000" b="50000"/>
              </a:path>
              <a:tileRect/>
            </a:gradFill>
            <a:ln w="9525">
              <a:noFill/>
            </a:ln>
          </p:spPr>
          <p:txBody>
            <a:bodyPr/>
            <a:lstStyle/>
            <a:p>
              <a:endParaRPr lang="zh-CN" altLang="en-US"/>
            </a:p>
          </p:txBody>
        </p:sp>
      </p:grpSp>
      <p:graphicFrame>
        <p:nvGraphicFramePr>
          <p:cNvPr id="12559" name="Base" hidden="1"/>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4099" name="" r:id="rId14" imgW="0" imgH="0" progId="PowerPoint.Show.8">
                  <p:embed/>
                </p:oleObj>
              </mc:Choice>
              <mc:Fallback>
                <p:oleObj name="" r:id="rId14" imgW="0" imgH="0" progId="PowerPoint.Show.8">
                  <p:embed/>
                  <p:pic>
                    <p:nvPicPr>
                      <p:cNvPr id="0" name="图片 3075"/>
                      <p:cNvPicPr/>
                      <p:nvPr/>
                    </p:nvPicPr>
                    <p:blipFill>
                      <a:blip/>
                      <a:stretch>
                        <a:fillRect/>
                      </a:stretch>
                    </p:blipFill>
                    <p:spPr>
                      <a:xfrm>
                        <a:off x="1524000" y="1397000"/>
                        <a:ext cx="6096000" cy="4064000"/>
                      </a:xfrm>
                      <a:prstGeom prst="rect">
                        <a:avLst/>
                      </a:prstGeom>
                      <a:noFill/>
                      <a:ln w="38100">
                        <a:noFill/>
                        <a:miter/>
                      </a:ln>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p:txStyles>
    <p:titleStyle>
      <a:lvl1pPr marL="0" lvl="0" indent="0" algn="l" defTabSz="914400" rtl="0" eaLnBrk="1" fontAlgn="base" latinLnBrk="0" hangingPunct="1">
        <a:lnSpc>
          <a:spcPct val="100000"/>
        </a:lnSpc>
        <a:spcBef>
          <a:spcPct val="0"/>
        </a:spcBef>
        <a:spcAft>
          <a:spcPct val="0"/>
        </a:spcAft>
        <a:buNone/>
        <a:defRPr sz="3200" b="1" i="0" u="none" kern="1200" baseline="0">
          <a:solidFill>
            <a:schemeClr val="tx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150000"/>
        <a:buChar char="•"/>
        <a:defRPr sz="2800" b="1"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bg2"/>
        </a:buClr>
        <a:buSzTx/>
        <a:buChar char="•"/>
        <a:defRPr sz="24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标题 70659"/>
          <p:cNvSpPr>
            <a:spLocks noGrp="1"/>
          </p:cNvSpPr>
          <p:nvPr>
            <p:ph type="ctrTitle"/>
          </p:nvPr>
        </p:nvSpPr>
        <p:spPr/>
        <p:txBody>
          <a:bodyPr anchor="ctr"/>
          <a:lstStyle/>
          <a:p>
            <a:pPr defTabSz="914400">
              <a:buSzTx/>
            </a:pPr>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AF400"/>
                </a:solidFill>
                <a:ea typeface="仿宋_GB2312" pitchFamily="49" charset="-122"/>
                <a:sym typeface="+mn-ea"/>
              </a:rPr>
              <a:t>    </a:t>
            </a:r>
            <a:r>
              <a:rPr lang="zh-CN" altLang="en-US" sz="5400" dirty="0">
                <a:solidFill>
                  <a:srgbClr val="FAF400"/>
                </a:solidFill>
                <a:ea typeface="仿宋_GB2312" pitchFamily="49" charset="-122"/>
                <a:sym typeface="+mn-ea"/>
              </a:rPr>
              <a:t>   食物中毒预防和控制</a:t>
            </a:r>
            <a:br>
              <a:rPr lang="en-US" altLang="zh-CN" b="1" kern="1200" dirty="0">
                <a:solidFill>
                  <a:srgbClr val="FAF400"/>
                </a:solidFill>
                <a:latin typeface="+mj-lt"/>
                <a:ea typeface="仿宋_GB2312" pitchFamily="49" charset="-122"/>
                <a:cs typeface="+mj-cs"/>
              </a:rPr>
            </a:br>
            <a:endParaRPr lang="ko-KR" altLang="en-US" kern="1200" baseline="0">
              <a:latin typeface="Verdana" panose="020B0604030504040204" pitchFamily="34" charset="0"/>
              <a:ea typeface="Gulim" panose="020B0600000101010101" pitchFamily="50" charset="-127"/>
            </a:endParaRPr>
          </a:p>
        </p:txBody>
      </p:sp>
      <p:sp>
        <p:nvSpPr>
          <p:cNvPr id="70661" name="副标题 70660"/>
          <p:cNvSpPr>
            <a:spLocks noGrp="1"/>
          </p:cNvSpPr>
          <p:nvPr>
            <p:ph type="subTitle" idx="1"/>
          </p:nvPr>
        </p:nvSpPr>
        <p:spPr>
          <a:xfrm>
            <a:off x="950595" y="5067935"/>
            <a:ext cx="6849745" cy="974090"/>
          </a:xfrm>
        </p:spPr>
        <p:txBody>
          <a:bodyPr/>
          <a:lstStyle>
            <a:lvl1pPr marL="0" lvl="0" indent="0" algn="ctr">
              <a:buClr>
                <a:schemeClr val="hlink"/>
              </a:buClr>
              <a:buSzPct val="150000"/>
              <a:buFontTx/>
              <a:buNone/>
              <a:defRPr sz="2000" b="0"/>
            </a:lvl1pPr>
            <a:lvl2pPr marL="457200" lvl="1" indent="0" algn="ctr">
              <a:buClr>
                <a:schemeClr val="bg2"/>
              </a:buClr>
              <a:buSzTx/>
              <a:buFontTx/>
              <a:buNone/>
              <a:defRPr sz="2000" b="0"/>
            </a:lvl2pPr>
            <a:lvl3pPr marL="914400" lvl="2" indent="0" algn="ctr">
              <a:buClr>
                <a:schemeClr val="accent2"/>
              </a:buClr>
              <a:buSzPct val="60000"/>
              <a:buFont typeface="Wingdings" panose="05000000000000000000" pitchFamily="2" charset="2"/>
              <a:buNone/>
              <a:defRPr sz="2000" b="0"/>
            </a:lvl3pPr>
            <a:lvl4pPr marL="1371600" lvl="3" indent="0" algn="ctr">
              <a:buClr>
                <a:schemeClr val="hlink"/>
              </a:buClr>
              <a:buSzPct val="60000"/>
              <a:buFont typeface="Wingdings" panose="05000000000000000000" pitchFamily="2" charset="2"/>
              <a:buNone/>
              <a:defRPr sz="2000" b="0"/>
            </a:lvl4pPr>
            <a:lvl5pPr marL="1828800" lvl="4" indent="0" algn="ctr">
              <a:buClr>
                <a:schemeClr val="hlink"/>
              </a:buClr>
              <a:buSzPct val="60000"/>
              <a:buFont typeface="Wingdings" panose="05000000000000000000" pitchFamily="2" charset="2"/>
              <a:buNone/>
              <a:defRPr sz="2000" b="0"/>
            </a:lvl5pPr>
          </a:lstStyle>
          <a:p>
            <a:pPr lvl="0" algn="l"/>
            <a:endParaRPr lang="ko-KR" altLang="en-US" dirty="0">
              <a:solidFill>
                <a:schemeClr val="bg1"/>
              </a:solidFill>
              <a:ea typeface="Gulim" panose="020B0600000101010101" pitchFamily="50" charset="-127"/>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393065" y="2940050"/>
            <a:ext cx="8446770" cy="547370"/>
          </a:xfrm>
          <a:prstGeom prst="rect">
            <a:avLst/>
          </a:prstGeom>
          <a:gradFill rotWithShape="0">
            <a:gsLst>
              <a:gs pos="0">
                <a:schemeClr val="hlink"/>
              </a:gs>
              <a:gs pos="100000">
                <a:schemeClr val="folHlink"/>
              </a:gs>
            </a:gsLst>
            <a:lin ang="0" scaled="1"/>
            <a:tileRect/>
          </a:gradFill>
          <a:ln w="9525">
            <a:noFill/>
          </a:ln>
        </p:spPr>
        <p:txBody>
          <a:bodyPr wrap="none" anchor="ctr"/>
          <a:lstStyle/>
          <a:p>
            <a:pPr algn="ctr"/>
            <a:r>
              <a:rPr lang="zh-CN" altLang="en-US" sz="3200" b="1" dirty="0">
                <a:latin typeface="宋体" panose="02010600030101010101" pitchFamily="2" charset="-122"/>
                <a:ea typeface="宋体" panose="02010600030101010101" pitchFamily="2" charset="-122"/>
                <a:sym typeface="+mn-ea"/>
              </a:rPr>
              <a:t>第三节、餐饮服务食品采购索证索票查验制度</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 </a:t>
            </a:r>
            <a:endParaRPr lang="ko-KR" altLang="en-US" sz="2800" dirty="0">
              <a:latin typeface="Verdana" panose="020B0604030504040204" pitchFamily="34" charset="0"/>
              <a:ea typeface="Gulim" panose="020B0600000101010101" pitchFamily="50" charset="-127"/>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35841"/>
          <p:cNvSpPr>
            <a:spLocks noGrp="1"/>
          </p:cNvSpPr>
          <p:nvPr>
            <p:ph type="title"/>
          </p:nvPr>
        </p:nvSpPr>
        <p:spPr>
          <a:xfrm>
            <a:off x="304800" y="152400"/>
            <a:ext cx="8606790" cy="582930"/>
          </a:xfrm>
        </p:spPr>
        <p:txBody>
          <a:bodyPr anchor="ctr"/>
          <a:lstStyle/>
          <a:p>
            <a:br>
              <a:rPr lang="zh-CN" altLang="en-US" dirty="0">
                <a:solidFill>
                  <a:schemeClr val="tx1"/>
                </a:solidFill>
                <a:ea typeface="仿宋_GB2312" pitchFamily="49" charset="-122"/>
                <a:sym typeface="+mn-ea"/>
              </a:rPr>
            </a:br>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sym typeface="+mn-ea"/>
              </a:rPr>
              <a:t>第三节、餐饮服务食品采购索证索票查验制度</a:t>
            </a:r>
            <a:br>
              <a:rPr lang="zh-CN" altLang="en-US" dirty="0"/>
            </a:b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5" name="内容占位符 4"/>
          <p:cNvSpPr>
            <a:spLocks noGrp="1"/>
          </p:cNvSpPr>
          <p:nvPr>
            <p:ph idx="1"/>
          </p:nvPr>
        </p:nvSpPr>
        <p:spPr>
          <a:xfrm>
            <a:off x="305435" y="1163955"/>
            <a:ext cx="8505190" cy="5160645"/>
          </a:xfrm>
        </p:spPr>
        <p:txBody>
          <a:bodyPr/>
          <a:lstStyle/>
          <a:p>
            <a:pPr marL="0" indent="0" eaLnBrk="1" hangingPunct="1">
              <a:lnSpc>
                <a:spcPct val="150000"/>
              </a:lnSpc>
              <a:buNone/>
            </a:pPr>
            <a:r>
              <a:rPr lang="en-US" altLang="zh-CN"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、从食品生产者采购食品的，查验其食品生产许可证和产品合格证明文件等。</a:t>
            </a:r>
            <a:endPar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algn="just" eaLnBrk="1" hangingPunct="1">
              <a:lnSpc>
                <a:spcPct val="150000"/>
              </a:lnSpc>
              <a:spcBef>
                <a:spcPct val="0"/>
              </a:spcBef>
              <a:spcAft>
                <a:spcPts val="0"/>
              </a:spcAft>
              <a:buFontTx/>
              <a:buNone/>
            </a:pPr>
            <a:r>
              <a:rPr lang="en-US" altLang="zh-CN"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、从食品销售者（商场、超市、便利店等）采购食品的，查验其食品经营许可证等；采购食品添加剂、食品相关产品的，查验其营业执照等。</a:t>
            </a:r>
            <a:endPar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algn="just" eaLnBrk="1" hangingPunct="1">
              <a:lnSpc>
                <a:spcPct val="150000"/>
              </a:lnSpc>
              <a:spcBef>
                <a:spcPct val="0"/>
              </a:spcBef>
              <a:spcAft>
                <a:spcPts val="0"/>
              </a:spcAft>
              <a:buFontTx/>
              <a:buNone/>
            </a:pPr>
            <a:r>
              <a:rPr lang="en-US" altLang="zh-CN"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、从食用农产品个体生产者直接采购食用农产品的，查验其有效身份证明。从农民专业合作经济组织采购食用农产品的，查验其社会信用代码和产品合格证明文件。</a:t>
            </a:r>
            <a:endPar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35841"/>
          <p:cNvSpPr>
            <a:spLocks noGrp="1"/>
          </p:cNvSpPr>
          <p:nvPr>
            <p:ph type="title"/>
          </p:nvPr>
        </p:nvSpPr>
        <p:spPr>
          <a:xfrm>
            <a:off x="304800" y="152400"/>
            <a:ext cx="8606790" cy="582930"/>
          </a:xfrm>
        </p:spPr>
        <p:txBody>
          <a:bodyPr anchor="ctr"/>
          <a:lstStyle/>
          <a:p>
            <a:br>
              <a:rPr lang="zh-CN" altLang="en-US" dirty="0">
                <a:solidFill>
                  <a:schemeClr val="tx1"/>
                </a:solidFill>
                <a:ea typeface="仿宋_GB2312" pitchFamily="49" charset="-122"/>
                <a:sym typeface="+mn-ea"/>
              </a:rPr>
            </a:br>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sym typeface="+mn-ea"/>
              </a:rPr>
              <a:t>第三节、餐饮服务食品采购索证索票查验制度</a:t>
            </a:r>
            <a:br>
              <a:rPr lang="zh-CN" altLang="en-US" dirty="0"/>
            </a:b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5" name="内容占位符 4"/>
          <p:cNvSpPr>
            <a:spLocks noGrp="1"/>
          </p:cNvSpPr>
          <p:nvPr>
            <p:ph idx="1"/>
          </p:nvPr>
        </p:nvSpPr>
        <p:spPr>
          <a:xfrm>
            <a:off x="304800" y="1704975"/>
            <a:ext cx="8532495" cy="4605655"/>
          </a:xfrm>
        </p:spPr>
        <p:txBody>
          <a:bodyPr/>
          <a:lstStyle/>
          <a:p>
            <a:pPr>
              <a:spcBef>
                <a:spcPct val="0"/>
              </a:spcBef>
              <a:buFontTx/>
              <a:buNone/>
            </a:pPr>
            <a:r>
              <a:rPr lang="en-US" altLang="zh-CN"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、从集中交易市场采购食用农产品的，索取并留存市场管理部门或经营者加盖公章（或负责人签字）的购货凭证。</a:t>
            </a:r>
            <a:endPar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eaLnBrk="1" hangingPunct="1">
              <a:lnSpc>
                <a:spcPct val="150000"/>
              </a:lnSpc>
              <a:buFontTx/>
              <a:buNone/>
            </a:pPr>
            <a:r>
              <a:rPr lang="en-US" altLang="zh-CN"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a:t>
            </a:r>
            <a:r>
              <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、采购畜禽肉类的，还应查验动物产品检疫合格证明；采购猪肉的，还应查验肉品品质检验合格证明。</a:t>
            </a:r>
            <a:endPar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just" eaLnBrk="1" hangingPunct="1">
              <a:lnSpc>
                <a:spcPct val="150000"/>
              </a:lnSpc>
              <a:buFontTx/>
              <a:buNone/>
            </a:pPr>
            <a:r>
              <a:rPr lang="en-US" altLang="zh-CN"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a:t>
            </a:r>
            <a:r>
              <a:rPr lang="zh-CN" altLang="en-US" sz="24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、采购食品、食品添加剂、食品相关产品的，应留存每笔购物或送货凭证。</a:t>
            </a:r>
            <a:endParaRPr lang="zh-CN" altLang="en-US" b="1" dirty="0">
              <a:solidFill>
                <a:schemeClr val="tx1"/>
              </a:solidFill>
            </a:endParaRPr>
          </a:p>
          <a:p>
            <a:pPr marL="0" indent="0" eaLnBrk="1" hangingPunct="1">
              <a:lnSpc>
                <a:spcPct val="80000"/>
              </a:lnSpc>
              <a:buNone/>
            </a:pPr>
            <a:endParaRPr lang="zh-CN" altLang="en-US" b="1"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1101725" y="2940050"/>
            <a:ext cx="7738110" cy="547370"/>
          </a:xfrm>
          <a:prstGeom prst="rect">
            <a:avLst/>
          </a:prstGeom>
          <a:gradFill rotWithShape="0">
            <a:gsLst>
              <a:gs pos="0">
                <a:schemeClr val="hlink"/>
              </a:gs>
              <a:gs pos="100000">
                <a:schemeClr val="folHlink"/>
              </a:gs>
            </a:gsLst>
            <a:lin ang="0" scaled="1"/>
            <a:tileRect/>
          </a:gradFill>
          <a:ln w="9525">
            <a:noFill/>
          </a:ln>
        </p:spPr>
        <p:txBody>
          <a:bodyPr wrap="none" anchor="ctr"/>
          <a:lstStyle/>
          <a:p>
            <a:pPr algn="ctr"/>
            <a:r>
              <a:rPr lang="zh-CN" altLang="en-US" sz="32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第四节、食物中毒的预防原则</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 </a:t>
            </a:r>
            <a:endParaRPr lang="ko-KR" altLang="en-US" sz="2800" dirty="0">
              <a:latin typeface="Verdana" panose="020B0604030504040204" pitchFamily="34" charset="0"/>
              <a:ea typeface="Gulim" panose="020B0600000101010101" pitchFamily="50" charset="-127"/>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7"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35841"/>
          <p:cNvSpPr>
            <a:spLocks noGrp="1"/>
          </p:cNvSpPr>
          <p:nvPr>
            <p:ph type="title"/>
          </p:nvPr>
        </p:nvSpPr>
        <p:spPr>
          <a:xfrm>
            <a:off x="304800" y="152400"/>
            <a:ext cx="8606790" cy="582930"/>
          </a:xfrm>
        </p:spPr>
        <p:txBody>
          <a:bodyPr anchor="ctr"/>
          <a:lstStyle/>
          <a:p>
            <a:br>
              <a:rPr lang="zh-CN" altLang="en-US" dirty="0">
                <a:solidFill>
                  <a:schemeClr val="tx1"/>
                </a:solidFill>
                <a:ea typeface="仿宋_GB2312" pitchFamily="49" charset="-122"/>
                <a:sym typeface="+mn-ea"/>
              </a:rPr>
            </a:br>
            <a:br>
              <a:rPr lang="zh-CN" altLang="en-US" dirty="0">
                <a:solidFill>
                  <a:schemeClr val="tx1"/>
                </a:solidFill>
                <a:ea typeface="仿宋_GB2312" pitchFamily="49" charset="-122"/>
                <a:sym typeface="+mn-ea"/>
              </a:rPr>
            </a:br>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第四节、食物中毒的预防原则 </a:t>
            </a:r>
            <a:br>
              <a:rPr lang="zh-CN" altLang="en-US" b="1" dirty="0">
                <a:solidFill>
                  <a:srgbClr val="FAF400"/>
                </a:solidFill>
                <a:ea typeface="仿宋_GB2312" pitchFamily="49" charset="-122"/>
              </a:rPr>
            </a:br>
            <a:br>
              <a:rPr lang="zh-CN" altLang="en-US" dirty="0"/>
            </a:b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5" name="内容占位符 4"/>
          <p:cNvSpPr>
            <a:spLocks noGrp="1"/>
          </p:cNvSpPr>
          <p:nvPr>
            <p:ph idx="1"/>
          </p:nvPr>
        </p:nvSpPr>
        <p:spPr/>
        <p:txBody>
          <a:bodyPr/>
          <a:lstStyle/>
          <a:p>
            <a:pPr>
              <a:lnSpc>
                <a:spcPct val="150000"/>
              </a:lnSpc>
              <a:spcBef>
                <a:spcPct val="0"/>
              </a:spcBef>
              <a:buFontTx/>
              <a:buNone/>
            </a:pPr>
            <a:r>
              <a:rPr lang="en-US" altLang="zh-CN"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、细菌性食物中毒常见原因：</a:t>
            </a:r>
            <a:endParaRPr lang="zh-CN" altLang="en-US"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spcBef>
                <a:spcPct val="0"/>
              </a:spcBef>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①生熟交叉污染</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spcBef>
                <a:spcPct val="0"/>
              </a:spcBef>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②食品贮存不当</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spcBef>
                <a:spcPct val="0"/>
              </a:spcBef>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③食品未烧熟煮透</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spcBef>
                <a:spcPct val="0"/>
              </a:spcBef>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④从业人员带菌污染食品</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spcBef>
                <a:spcPct val="0"/>
              </a:spcBef>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⑤进食未经加热处理的生食品</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solidFill>
                  <a:schemeClr val="tx1"/>
                </a:solidFill>
                <a:latin typeface="宋体" panose="02010600030101010101" pitchFamily="2" charset="-122"/>
                <a:ea typeface="宋体" panose="02010600030101010101" pitchFamily="2" charset="-122"/>
                <a:sym typeface="+mn-ea"/>
              </a:rPr>
              <a:t>第四节、食物中毒的预防原则</a:t>
            </a:r>
            <a:endParaRPr lang="zh-CN" altLang="en-US" dirty="0">
              <a:solidFill>
                <a:schemeClr val="tx1"/>
              </a:solidFill>
              <a:latin typeface="宋体" panose="02010600030101010101" pitchFamily="2" charset="-122"/>
              <a:ea typeface="宋体" panose="02010600030101010101" pitchFamily="2" charset="-122"/>
              <a:sym typeface="+mn-ea"/>
            </a:endParaRPr>
          </a:p>
        </p:txBody>
      </p:sp>
      <p:sp>
        <p:nvSpPr>
          <p:cNvPr id="6" name="内容占位符 5"/>
          <p:cNvSpPr>
            <a:spLocks noGrp="1"/>
          </p:cNvSpPr>
          <p:nvPr>
            <p:ph idx="1"/>
          </p:nvPr>
        </p:nvSpPr>
        <p:spPr>
          <a:xfrm>
            <a:off x="304800" y="1247140"/>
            <a:ext cx="8496300" cy="5091430"/>
          </a:xfrm>
        </p:spPr>
        <p:txBody>
          <a:bodyPr/>
          <a:lstStyle/>
          <a:p>
            <a:pPr marL="0" indent="0" eaLnBrk="1" hangingPunct="1">
              <a:lnSpc>
                <a:spcPct val="130000"/>
              </a:lnSpc>
              <a:spcBef>
                <a:spcPts val="20"/>
              </a:spcBef>
              <a:spcAft>
                <a:spcPts val="0"/>
              </a:spcAft>
              <a:buNone/>
            </a:pPr>
            <a:r>
              <a:rPr lang="en-US" altLang="zh-CN"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、预防细菌性食物中毒的基本原则和关键点</a:t>
            </a:r>
            <a:endPar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3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预防细菌性食物中毒，应根据防止食品受到细菌污染、控制细菌的繁殖和杀灭病原菌三项基本原则采取措施，其关键点主要有：</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3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①避免污染。</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3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②控制温度。</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3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③控制时间。</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3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④清洗和消毒，这是防止食品污染的主要措施。</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3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⑤控制加工量。</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7323" name="文本框 67322"/>
          <p:cNvSpPr txBox="1"/>
          <p:nvPr/>
        </p:nvSpPr>
        <p:spPr>
          <a:xfrm>
            <a:off x="2727325" y="1866900"/>
            <a:ext cx="309880" cy="368300"/>
          </a:xfrm>
          <a:prstGeom prst="rect">
            <a:avLst/>
          </a:prstGeom>
          <a:noFill/>
          <a:ln w="9525">
            <a:noFill/>
          </a:ln>
        </p:spPr>
        <p:txBody>
          <a:bodyPr wrap="none" anchor="t">
            <a:spAutoFit/>
          </a:bodyPr>
          <a:lstStyle/>
          <a:p>
            <a:endParaRPr lang="ko-KR" altLang="en-US" dirty="0">
              <a:latin typeface="Times New Roman" panose="02020603050405020304" charset="0"/>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additive="base">
                                        <p:cTn id="3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第四节、食物中毒的预防原则</a:t>
            </a:r>
            <a:endPar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内容占位符 5"/>
          <p:cNvSpPr>
            <a:spLocks noGrp="1"/>
          </p:cNvSpPr>
          <p:nvPr>
            <p:ph idx="1"/>
          </p:nvPr>
        </p:nvSpPr>
        <p:spPr>
          <a:xfrm>
            <a:off x="305435" y="1177290"/>
            <a:ext cx="8505190" cy="5147310"/>
          </a:xfrm>
        </p:spPr>
        <p:txBody>
          <a:bodyPr/>
          <a:lstStyle/>
          <a:p>
            <a:pPr marL="0" indent="0" eaLnBrk="1" hangingPunct="1">
              <a:buNone/>
            </a:pPr>
            <a:r>
              <a:rPr lang="en-US" altLang="zh-CN"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、化学性食物中毒常见原因</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①作为食品原料的食用农产品在种植养殖过程中，受到化学性有毒有害物质污染。如蔬菜中农药、猪肝中瘦肉精等。</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②食品中含有天然有毒物质，食品加工过程未去除。如豆浆未煮透使其中的胰蛋白酶抑制物未彻底去除，四季豆加工时加热时间不够使其中的皂素等未完全破坏。</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③食品在加工过程受到化学性有毒有害物质的污染。如误将亚硝酸盐当作食盐使用。</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50000"/>
              </a:lnSpc>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④食用有毒有害食品，如毒蕈、发芽马铃薯、河豚鱼</a:t>
            </a:r>
            <a:r>
              <a:rPr lang="zh-CN" altLang="en-US" dirty="0">
                <a:solidFill>
                  <a:schemeClr val="tx1"/>
                </a:solidFill>
                <a:sym typeface="+mn-ea"/>
              </a:rPr>
              <a:t>。</a:t>
            </a:r>
            <a:endParaRPr lang="zh-CN" altLang="en-US" b="1" dirty="0">
              <a:solidFill>
                <a:schemeClr val="tx1"/>
              </a:solidFill>
            </a:endParaRPr>
          </a:p>
          <a:p>
            <a:pPr marL="0" indent="0" eaLnBrk="1" hangingPunct="1">
              <a:buNone/>
            </a:pPr>
            <a:endParaRPr lang="zh-CN" altLang="en-US" b="1" dirty="0">
              <a:solidFill>
                <a:schemeClr val="tx1"/>
              </a:solidFill>
              <a:sym typeface="+mn-ea"/>
            </a:endParaRPr>
          </a:p>
        </p:txBody>
      </p:sp>
      <p:sp>
        <p:nvSpPr>
          <p:cNvPr id="67323" name="文本框 67322"/>
          <p:cNvSpPr txBox="1"/>
          <p:nvPr/>
        </p:nvSpPr>
        <p:spPr>
          <a:xfrm>
            <a:off x="2727325" y="1866900"/>
            <a:ext cx="309880" cy="368300"/>
          </a:xfrm>
          <a:prstGeom prst="rect">
            <a:avLst/>
          </a:prstGeom>
          <a:noFill/>
          <a:ln w="9525">
            <a:noFill/>
          </a:ln>
        </p:spPr>
        <p:txBody>
          <a:bodyPr wrap="none" anchor="t">
            <a:spAutoFit/>
          </a:bodyPr>
          <a:lstStyle/>
          <a:p>
            <a:endParaRPr lang="ko-KR" altLang="en-US" dirty="0">
              <a:latin typeface="Times New Roman" panose="02020603050405020304" charset="0"/>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第四节、食物中毒的预防原则</a:t>
            </a:r>
            <a:endPar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7323" name="文本框 67322"/>
          <p:cNvSpPr txBox="1"/>
          <p:nvPr/>
        </p:nvSpPr>
        <p:spPr>
          <a:xfrm>
            <a:off x="2727325" y="1866900"/>
            <a:ext cx="309880" cy="368300"/>
          </a:xfrm>
          <a:prstGeom prst="rect">
            <a:avLst/>
          </a:prstGeom>
          <a:noFill/>
          <a:ln w="9525">
            <a:noFill/>
          </a:ln>
        </p:spPr>
        <p:txBody>
          <a:bodyPr wrap="none" anchor="t">
            <a:spAutoFit/>
          </a:bodyPr>
          <a:lstStyle/>
          <a:p>
            <a:endParaRPr lang="ko-KR" altLang="en-US" dirty="0">
              <a:latin typeface="Times New Roman" panose="02020603050405020304" charset="0"/>
              <a:ea typeface="Gulim" panose="020B0600000101010101" pitchFamily="50" charset="-127"/>
            </a:endParaRPr>
          </a:p>
        </p:txBody>
      </p:sp>
      <p:sp>
        <p:nvSpPr>
          <p:cNvPr id="2" name="内容占位符 1"/>
          <p:cNvSpPr>
            <a:spLocks noGrp="1"/>
          </p:cNvSpPr>
          <p:nvPr>
            <p:ph idx="1"/>
          </p:nvPr>
        </p:nvSpPr>
        <p:spPr>
          <a:xfrm>
            <a:off x="305435" y="1177290"/>
            <a:ext cx="8422005" cy="5577840"/>
          </a:xfrm>
        </p:spPr>
        <p:txBody>
          <a:bodyPr/>
          <a:lstStyle/>
          <a:p>
            <a:pPr marL="0" indent="0" eaLnBrk="1" hangingPunct="1">
              <a:buNone/>
            </a:pPr>
            <a:r>
              <a:rPr lang="en-US" altLang="zh-CN"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、预防常见化学性食物中毒的措施</a:t>
            </a:r>
            <a:endParaRPr lang="zh-CN" altLang="en-US" b="1" dirty="0">
              <a:solidFill>
                <a:schemeClr val="tx1"/>
              </a:solidFill>
            </a:endParaRPr>
          </a:p>
          <a:p>
            <a:pPr marL="457200" lvl="1" indent="0" eaLnBrk="1" hangingPunct="1">
              <a:lnSpc>
                <a:spcPct val="14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①农药引起的食物中毒。蔬菜粗加工时以食品洗涤剂（洗洁精）溶液浸泡</a:t>
            </a:r>
            <a:r>
              <a:rPr lang="en-US" altLang="zh-CN"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30</a:t>
            </a: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分钟后再冲净，烹调前再经烫泡</a:t>
            </a:r>
            <a:r>
              <a:rPr lang="en-US" altLang="zh-CN"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分钟，可有效去除蔬菜表面的大部分农药。</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4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②豆浆引起的食物中毒。生豆浆烧煮时将上涌泡沫除净，煮沸后再以文火维持煮沸</a:t>
            </a:r>
            <a:r>
              <a:rPr lang="en-US" altLang="zh-CN"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a:t>
            </a: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分钟左右，可使其中的胰蛋白酶抑制物彻底分解破坏。</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4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③四季豆引起的食物中毒。烹调时先将四季豆放入开水中烫煮</a:t>
            </a:r>
            <a:r>
              <a:rPr lang="en-US" altLang="zh-CN"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a:t>
            </a: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分钟以上再炒。</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457200" lvl="1" indent="0" eaLnBrk="1" hangingPunct="1">
              <a:lnSpc>
                <a:spcPct val="140000"/>
              </a:lnSpc>
              <a:spcBef>
                <a:spcPts val="20"/>
              </a:spcBef>
              <a:spcAft>
                <a:spcPts val="0"/>
              </a:spcAft>
              <a:buNone/>
            </a:pP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④亚硝酸盐引起的食物中毒。</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lvl="0" indent="0">
              <a:buNone/>
            </a:pP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1101725" y="2940050"/>
            <a:ext cx="7738110" cy="547370"/>
          </a:xfrm>
          <a:prstGeom prst="rect">
            <a:avLst/>
          </a:prstGeom>
          <a:gradFill rotWithShape="0">
            <a:gsLst>
              <a:gs pos="0">
                <a:schemeClr val="hlink"/>
              </a:gs>
              <a:gs pos="100000">
                <a:schemeClr val="folHlink"/>
              </a:gs>
            </a:gsLst>
            <a:lin ang="0" scaled="1"/>
            <a:tileRect/>
          </a:gradFill>
          <a:ln w="9525">
            <a:noFill/>
          </a:ln>
        </p:spPr>
        <p:txBody>
          <a:bodyPr wrap="none" anchor="ctr"/>
          <a:lstStyle/>
          <a:p>
            <a:pPr algn="ctr"/>
            <a:r>
              <a:rPr lang="zh-CN" altLang="en-US" sz="3200" b="1" dirty="0">
                <a:latin typeface="宋体" panose="02010600030101010101" pitchFamily="2" charset="-122"/>
                <a:ea typeface="宋体" panose="02010600030101010101" pitchFamily="2" charset="-122"/>
                <a:cs typeface="宋体" panose="02010600030101010101" pitchFamily="2" charset="-122"/>
                <a:sym typeface="+mn-ea"/>
              </a:rPr>
              <a:t> 第五节、餐饮服务企业预防食物中毒公告</a:t>
            </a:r>
            <a:endParaRPr lang="ko-KR" altLang="en-US" sz="3200" b="1" dirty="0">
              <a:latin typeface="Verdana" panose="020B0604030504040204" pitchFamily="34" charset="0"/>
              <a:ea typeface="Gulim" panose="020B0600000101010101" pitchFamily="50" charset="-127"/>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7"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40961"/>
          <p:cNvSpPr>
            <a:spLocks noGrp="1"/>
          </p:cNvSpPr>
          <p:nvPr>
            <p:ph type="title"/>
          </p:nvPr>
        </p:nvSpPr>
        <p:spPr/>
        <p:txBody>
          <a:bodyPr anchor="ctr"/>
          <a:lstStyle/>
          <a:p>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第五节、餐饮服务企业预防食物中毒公告</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4" name="内容占位符 3"/>
          <p:cNvSpPr>
            <a:spLocks noGrp="1"/>
          </p:cNvSpPr>
          <p:nvPr>
            <p:ph idx="1"/>
          </p:nvPr>
        </p:nvSpPr>
        <p:spPr>
          <a:xfrm>
            <a:off x="304800" y="1288415"/>
            <a:ext cx="8458200" cy="5091430"/>
          </a:xfrm>
        </p:spPr>
        <p:txBody>
          <a:bodyPr/>
          <a:lstStyle/>
          <a:p>
            <a:pPr marL="0" indent="0" eaLnBrk="1" hangingPunct="1">
              <a:lnSpc>
                <a:spcPct val="130000"/>
              </a:lnSpc>
              <a:spcBef>
                <a:spcPts val="20"/>
              </a:spcBef>
              <a:spcAft>
                <a:spcPts val="0"/>
              </a:spcAft>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、提高认识，履行法律责任。</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eaLnBrk="1" hangingPunct="1">
              <a:lnSpc>
                <a:spcPct val="130000"/>
              </a:lnSpc>
              <a:spcBef>
                <a:spcPts val="20"/>
              </a:spcBef>
              <a:spcAft>
                <a:spcPts val="0"/>
              </a:spcAft>
              <a:buNone/>
            </a:pP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餐饮企业是食品安全管理的第一责任人，必须严格执行</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食品安全法</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的规定，落实各项食品安全管理制度，确保消费者的饮食安全。</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30000"/>
              </a:lnSpc>
              <a:spcBef>
                <a:spcPts val="20"/>
              </a:spcBef>
              <a:spcAft>
                <a:spcPts val="0"/>
              </a:spcAft>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、加强控制，防止食品污染。</a:t>
            </a:r>
            <a:endPar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eaLnBrk="1" hangingPunct="1">
              <a:lnSpc>
                <a:spcPct val="130000"/>
              </a:lnSpc>
              <a:spcBef>
                <a:spcPts val="20"/>
              </a:spcBef>
              <a:spcAft>
                <a:spcPts val="0"/>
              </a:spcAft>
              <a:buNone/>
            </a:pPr>
            <a:r>
              <a:rPr lang="zh-CN" altLang="en-US" sz="2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妥善使用、保管各类消毒剂、杀虫剂、化学清洁剂，特别是防止除“四害”药物的污染。</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30000"/>
              </a:lnSpc>
              <a:spcBef>
                <a:spcPts val="20"/>
              </a:spcBef>
              <a:spcAft>
                <a:spcPts val="0"/>
              </a:spcAft>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、持证上岗，患病立即转岗。</a:t>
            </a:r>
            <a:endPar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eaLnBrk="1" hangingPunct="1">
              <a:lnSpc>
                <a:spcPct val="130000"/>
              </a:lnSpc>
              <a:spcBef>
                <a:spcPts val="20"/>
              </a:spcBef>
              <a:spcAft>
                <a:spcPts val="0"/>
              </a:spcAft>
              <a:buNone/>
            </a:pPr>
            <a:r>
              <a:rPr lang="zh-CN" altLang="en-US" sz="20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餐饮从业人员必须持健康证上岗，工作期间有发热、腹泻、皮肤感染、咽部炎症等有碍食品安全病症的，应立即脱离工作岗位，治愈后，方可重新上岗。</a:t>
            </a:r>
            <a:endPar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2362200" y="1660525"/>
            <a:ext cx="541020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l"/>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禁止生产经营的食品</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 </a:t>
            </a:r>
            <a:endParaRPr lang="ko-KR" altLang="en-US" sz="2800" dirty="0">
              <a:latin typeface="Verdana" panose="020B0604030504040204" pitchFamily="34" charset="0"/>
              <a:ea typeface="Gulim" panose="020B0600000101010101" pitchFamily="50" charset="-127"/>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r>
              <a:rPr lang="zh-CN" altLang="zh-CN" dirty="0">
                <a:ea typeface="仿宋_GB2312" pitchFamily="49" charset="-122"/>
                <a:sym typeface="+mn-ea"/>
              </a:rPr>
              <a:t>提纲：</a:t>
            </a: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
        <p:nvSpPr>
          <p:cNvPr id="33805" name="矩形 33804"/>
          <p:cNvSpPr/>
          <p:nvPr/>
        </p:nvSpPr>
        <p:spPr>
          <a:xfrm>
            <a:off x="1752600" y="1660525"/>
            <a:ext cx="609600" cy="533400"/>
          </a:xfrm>
          <a:prstGeom prst="rect">
            <a:avLst/>
          </a:prstGeom>
          <a:solidFill>
            <a:schemeClr val="hlink"/>
          </a:solidFill>
          <a:ln w="9525">
            <a:noFill/>
          </a:ln>
          <a:effectLst>
            <a:prstShdw prst="shdw17" dist="63500" dir="2212193">
              <a:schemeClr val="hlink">
                <a:gamma/>
                <a:shade val="60000"/>
                <a:invGamma/>
              </a:schemeClr>
            </a:prstShdw>
          </a:effectLst>
        </p:spPr>
        <p:txBody>
          <a:bodyPr wrap="none" anchor="ctr"/>
          <a:lstStyle/>
          <a:p>
            <a:pPr algn="ctr"/>
            <a:r>
              <a:rPr lang="en-US" altLang="zh-CN" sz="2400" b="1" dirty="0">
                <a:latin typeface="Verdana" panose="020B0604030504040204" pitchFamily="34" charset="0"/>
                <a:ea typeface="宋体" panose="02010600030101010101" pitchFamily="2" charset="-122"/>
              </a:rPr>
              <a:t>   </a:t>
            </a:r>
            <a:r>
              <a:rPr lang="zh-CN" altLang="ko-KR" sz="2400" b="1" dirty="0">
                <a:latin typeface="Verdana" panose="020B0604030504040204" pitchFamily="34" charset="0"/>
                <a:ea typeface="宋体" panose="02010600030101010101" pitchFamily="2" charset="-122"/>
              </a:rPr>
              <a:t>一、</a:t>
            </a:r>
            <a:endParaRPr lang="zh-CN" altLang="ko-KR" sz="2400" b="1" dirty="0">
              <a:latin typeface="Verdana" panose="020B0604030504040204" pitchFamily="34" charset="0"/>
              <a:ea typeface="宋体" panose="02010600030101010101" pitchFamily="2" charset="-122"/>
            </a:endParaRPr>
          </a:p>
        </p:txBody>
      </p:sp>
      <p:sp>
        <p:nvSpPr>
          <p:cNvPr id="33807" name="矩形 33806"/>
          <p:cNvSpPr/>
          <p:nvPr/>
        </p:nvSpPr>
        <p:spPr>
          <a:xfrm>
            <a:off x="2362200" y="2444750"/>
            <a:ext cx="541020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l"/>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重大活动禁用慎用食品</a:t>
            </a:r>
            <a:r>
              <a:rPr lang="en-US" altLang="ko-KR" sz="2800">
                <a:latin typeface="Verdana" panose="020B0604030504040204" pitchFamily="34" charset="0"/>
                <a:ea typeface="Gulim" panose="020B0600000101010101" pitchFamily="50" charset="-127"/>
              </a:rPr>
              <a:t> </a:t>
            </a:r>
            <a:endParaRPr lang="ko-KR" altLang="en-US" sz="2800" dirty="0">
              <a:latin typeface="Verdana" panose="020B0604030504040204" pitchFamily="34" charset="0"/>
              <a:ea typeface="Gulim" panose="020B0600000101010101" pitchFamily="50" charset="-127"/>
            </a:endParaRPr>
          </a:p>
        </p:txBody>
      </p:sp>
      <p:sp>
        <p:nvSpPr>
          <p:cNvPr id="33808" name="矩形 33807"/>
          <p:cNvSpPr/>
          <p:nvPr/>
        </p:nvSpPr>
        <p:spPr>
          <a:xfrm>
            <a:off x="1752600" y="2444750"/>
            <a:ext cx="609600" cy="533400"/>
          </a:xfrm>
          <a:prstGeom prst="rect">
            <a:avLst/>
          </a:prstGeom>
          <a:solidFill>
            <a:schemeClr val="hlink"/>
          </a:solidFill>
          <a:ln w="9525">
            <a:noFill/>
          </a:ln>
          <a:effectLst>
            <a:prstShdw prst="shdw17" dist="63500" dir="2212193">
              <a:schemeClr val="hlink">
                <a:gamma/>
                <a:shade val="60000"/>
                <a:invGamma/>
              </a:schemeClr>
            </a:prstShdw>
          </a:effectLst>
        </p:spPr>
        <p:txBody>
          <a:bodyPr wrap="none" anchor="ctr"/>
          <a:lstStyle/>
          <a:p>
            <a:pPr algn="ctr"/>
            <a:r>
              <a:rPr lang="en-US" altLang="zh-CN" sz="2400" b="1" dirty="0">
                <a:latin typeface="Verdana" panose="020B0604030504040204" pitchFamily="34" charset="0"/>
                <a:ea typeface="宋体" panose="02010600030101010101" pitchFamily="2" charset="-122"/>
              </a:rPr>
              <a:t>  </a:t>
            </a:r>
            <a:r>
              <a:rPr lang="zh-CN" altLang="ko-KR" sz="2400" b="1" dirty="0">
                <a:latin typeface="Verdana" panose="020B0604030504040204" pitchFamily="34" charset="0"/>
                <a:ea typeface="宋体" panose="02010600030101010101" pitchFamily="2" charset="-122"/>
              </a:rPr>
              <a:t>二、</a:t>
            </a:r>
            <a:endParaRPr lang="zh-CN" altLang="ko-KR" sz="2400" b="1" dirty="0">
              <a:latin typeface="Verdana" panose="020B0604030504040204" pitchFamily="34" charset="0"/>
              <a:ea typeface="宋体" panose="02010600030101010101" pitchFamily="2" charset="-122"/>
            </a:endParaRPr>
          </a:p>
        </p:txBody>
      </p:sp>
      <p:sp>
        <p:nvSpPr>
          <p:cNvPr id="33809" name="矩形 33808"/>
          <p:cNvSpPr/>
          <p:nvPr/>
        </p:nvSpPr>
        <p:spPr>
          <a:xfrm>
            <a:off x="2362200" y="3240088"/>
            <a:ext cx="541020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l"/>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餐饮服务食品采购索证索票查验制度</a:t>
            </a:r>
            <a:r>
              <a:rPr lang="en-US" altLang="ko-KR" sz="2800">
                <a:latin typeface="Verdana" panose="020B0604030504040204" pitchFamily="34" charset="0"/>
                <a:ea typeface="Gulim" panose="020B0600000101010101" pitchFamily="50" charset="-127"/>
              </a:rPr>
              <a:t> </a:t>
            </a:r>
            <a:endParaRPr lang="ko-KR" altLang="en-US" sz="2800" dirty="0">
              <a:latin typeface="Verdana" panose="020B0604030504040204" pitchFamily="34" charset="0"/>
              <a:ea typeface="Gulim" panose="020B0600000101010101" pitchFamily="50" charset="-127"/>
            </a:endParaRPr>
          </a:p>
        </p:txBody>
      </p:sp>
      <p:sp>
        <p:nvSpPr>
          <p:cNvPr id="33810" name="矩形 33809"/>
          <p:cNvSpPr/>
          <p:nvPr/>
        </p:nvSpPr>
        <p:spPr>
          <a:xfrm>
            <a:off x="1752600" y="3240088"/>
            <a:ext cx="609600" cy="533400"/>
          </a:xfrm>
          <a:prstGeom prst="rect">
            <a:avLst/>
          </a:prstGeom>
          <a:solidFill>
            <a:schemeClr val="hlink"/>
          </a:solidFill>
          <a:ln w="9525">
            <a:noFill/>
          </a:ln>
          <a:effectLst>
            <a:prstShdw prst="shdw17" dist="63500" dir="2212193">
              <a:schemeClr val="hlink">
                <a:gamma/>
                <a:shade val="60000"/>
                <a:invGamma/>
              </a:schemeClr>
            </a:prstShdw>
          </a:effectLst>
        </p:spPr>
        <p:txBody>
          <a:bodyPr wrap="none" anchor="ctr"/>
          <a:lstStyle/>
          <a:p>
            <a:pPr algn="ctr"/>
            <a:r>
              <a:rPr lang="en-US" altLang="zh-CN" sz="2400" b="1" dirty="0">
                <a:latin typeface="Verdana" panose="020B0604030504040204" pitchFamily="34" charset="0"/>
                <a:ea typeface="宋体" panose="02010600030101010101" pitchFamily="2" charset="-122"/>
              </a:rPr>
              <a:t>  </a:t>
            </a:r>
            <a:r>
              <a:rPr lang="zh-CN" altLang="ko-KR" sz="2400" b="1" dirty="0">
                <a:latin typeface="Verdana" panose="020B0604030504040204" pitchFamily="34" charset="0"/>
                <a:ea typeface="宋体" panose="02010600030101010101" pitchFamily="2" charset="-122"/>
              </a:rPr>
              <a:t>三、</a:t>
            </a:r>
            <a:endParaRPr lang="zh-CN" altLang="ko-KR" sz="2400" b="1" dirty="0">
              <a:latin typeface="Verdana" panose="020B0604030504040204" pitchFamily="34" charset="0"/>
              <a:ea typeface="宋体" panose="02010600030101010101" pitchFamily="2" charset="-122"/>
            </a:endParaRPr>
          </a:p>
        </p:txBody>
      </p:sp>
      <p:sp>
        <p:nvSpPr>
          <p:cNvPr id="33815" name="矩形 33814"/>
          <p:cNvSpPr/>
          <p:nvPr/>
        </p:nvSpPr>
        <p:spPr>
          <a:xfrm>
            <a:off x="2362200" y="4022725"/>
            <a:ext cx="541020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l"/>
            <a:r>
              <a:rPr lang="en-US" altLang="ko-KR" sz="2800">
                <a:latin typeface="Verdana" panose="020B0604030504040204" pitchFamily="34" charset="0"/>
                <a:ea typeface="Gulim" panose="020B0600000101010101" pitchFamily="50" charset="-127"/>
              </a:rPr>
              <a:t> </a:t>
            </a:r>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食物中毒的预防原则</a:t>
            </a:r>
            <a:endParaRPr lang="ko-KR" altLang="en-US" sz="2800" dirty="0">
              <a:latin typeface="Verdana" panose="020B0604030504040204" pitchFamily="34" charset="0"/>
              <a:ea typeface="Gulim" panose="020B0600000101010101" pitchFamily="50" charset="-127"/>
            </a:endParaRPr>
          </a:p>
        </p:txBody>
      </p:sp>
      <p:sp>
        <p:nvSpPr>
          <p:cNvPr id="33816" name="矩形 33815"/>
          <p:cNvSpPr/>
          <p:nvPr/>
        </p:nvSpPr>
        <p:spPr>
          <a:xfrm>
            <a:off x="1752600" y="4022725"/>
            <a:ext cx="609600" cy="533400"/>
          </a:xfrm>
          <a:prstGeom prst="rect">
            <a:avLst/>
          </a:prstGeom>
          <a:solidFill>
            <a:schemeClr val="hlink"/>
          </a:solidFill>
          <a:ln w="9525">
            <a:noFill/>
          </a:ln>
          <a:effectLst>
            <a:prstShdw prst="shdw17" dist="63500" dir="2212193">
              <a:schemeClr val="hlink">
                <a:gamma/>
                <a:shade val="60000"/>
                <a:invGamma/>
              </a:schemeClr>
            </a:prstShdw>
          </a:effectLst>
        </p:spPr>
        <p:txBody>
          <a:bodyPr wrap="none" anchor="ctr"/>
          <a:lstStyle/>
          <a:p>
            <a:pPr algn="ctr"/>
            <a:r>
              <a:rPr lang="en-US" altLang="zh-CN" sz="2400" b="1" dirty="0">
                <a:latin typeface="Verdana" panose="020B0604030504040204" pitchFamily="34" charset="0"/>
                <a:ea typeface="宋体" panose="02010600030101010101" pitchFamily="2" charset="-122"/>
              </a:rPr>
              <a:t>  </a:t>
            </a:r>
            <a:r>
              <a:rPr lang="zh-CN" altLang="ko-KR" sz="2400" b="1" dirty="0">
                <a:latin typeface="Verdana" panose="020B0604030504040204" pitchFamily="34" charset="0"/>
                <a:ea typeface="宋体" panose="02010600030101010101" pitchFamily="2" charset="-122"/>
              </a:rPr>
              <a:t>四、</a:t>
            </a:r>
            <a:endParaRPr lang="zh-CN" altLang="ko-KR" sz="2400" b="1" dirty="0">
              <a:latin typeface="Verdana" panose="020B0604030504040204" pitchFamily="34" charset="0"/>
              <a:ea typeface="宋体" panose="02010600030101010101" pitchFamily="2" charset="-122"/>
            </a:endParaRPr>
          </a:p>
        </p:txBody>
      </p:sp>
      <p:sp>
        <p:nvSpPr>
          <p:cNvPr id="33817" name="矩形 33816"/>
          <p:cNvSpPr/>
          <p:nvPr/>
        </p:nvSpPr>
        <p:spPr>
          <a:xfrm>
            <a:off x="2362200" y="4883150"/>
            <a:ext cx="541020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l"/>
            <a:r>
              <a:rPr lang="en-US" altLang="ko-KR" sz="2800">
                <a:latin typeface="Verdana" panose="020B0604030504040204" pitchFamily="34" charset="0"/>
                <a:ea typeface="Gulim" panose="020B0600000101010101" pitchFamily="50" charset="-127"/>
              </a:rPr>
              <a:t> </a:t>
            </a:r>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餐饮服务企业预防食物中毒公告</a:t>
            </a:r>
            <a:endParaRPr lang="ko-KR" altLang="en-US" sz="2800" dirty="0">
              <a:latin typeface="Verdana" panose="020B0604030504040204" pitchFamily="34" charset="0"/>
              <a:ea typeface="Gulim" panose="020B0600000101010101" pitchFamily="50" charset="-127"/>
            </a:endParaRPr>
          </a:p>
        </p:txBody>
      </p:sp>
      <p:sp>
        <p:nvSpPr>
          <p:cNvPr id="33818" name="矩形 33817"/>
          <p:cNvSpPr/>
          <p:nvPr/>
        </p:nvSpPr>
        <p:spPr>
          <a:xfrm>
            <a:off x="1752600" y="4883150"/>
            <a:ext cx="609600" cy="533400"/>
          </a:xfrm>
          <a:prstGeom prst="rect">
            <a:avLst/>
          </a:prstGeom>
          <a:solidFill>
            <a:schemeClr val="hlink"/>
          </a:solidFill>
          <a:ln w="9525">
            <a:noFill/>
          </a:ln>
          <a:effectLst>
            <a:prstShdw prst="shdw17" dist="63500" dir="2212193">
              <a:schemeClr val="hlink">
                <a:gamma/>
                <a:shade val="60000"/>
                <a:invGamma/>
              </a:schemeClr>
            </a:prstShdw>
          </a:effectLst>
        </p:spPr>
        <p:txBody>
          <a:bodyPr wrap="none" anchor="ctr"/>
          <a:lstStyle/>
          <a:p>
            <a:pPr algn="ctr"/>
            <a:r>
              <a:rPr lang="en-US" altLang="zh-CN" sz="2400" b="1" dirty="0">
                <a:latin typeface="Verdana" panose="020B0604030504040204" pitchFamily="34" charset="0"/>
                <a:ea typeface="宋体" panose="02010600030101010101" pitchFamily="2" charset="-122"/>
              </a:rPr>
              <a:t>  </a:t>
            </a:r>
            <a:r>
              <a:rPr lang="zh-CN" altLang="ko-KR" sz="2400" b="1" dirty="0">
                <a:latin typeface="Verdana" panose="020B0604030504040204" pitchFamily="34" charset="0"/>
                <a:ea typeface="宋体" panose="02010600030101010101" pitchFamily="2" charset="-122"/>
              </a:rPr>
              <a:t>五、</a:t>
            </a:r>
            <a:endParaRPr lang="zh-CN" altLang="ko-KR" sz="2400" b="1" dirty="0">
              <a:latin typeface="Verdana" panose="020B0604030504040204" pitchFamily="34" charset="0"/>
              <a:ea typeface="宋体" panose="02010600030101010101" pitchFamily="2" charset="-122"/>
            </a:endParaRPr>
          </a:p>
        </p:txBody>
      </p:sp>
      <p:sp>
        <p:nvSpPr>
          <p:cNvPr id="3" name="矩形 2"/>
          <p:cNvSpPr/>
          <p:nvPr/>
        </p:nvSpPr>
        <p:spPr>
          <a:xfrm>
            <a:off x="1752600" y="5802630"/>
            <a:ext cx="609600" cy="533400"/>
          </a:xfrm>
          <a:prstGeom prst="rect">
            <a:avLst/>
          </a:prstGeom>
          <a:solidFill>
            <a:schemeClr val="hlink"/>
          </a:solidFill>
          <a:ln w="9525">
            <a:noFill/>
          </a:ln>
          <a:effectLst>
            <a:prstShdw prst="shdw17" dist="63500" dir="2212193">
              <a:schemeClr val="hlink">
                <a:gamma/>
                <a:shade val="60000"/>
                <a:invGamma/>
              </a:schemeClr>
            </a:prstShdw>
          </a:effectLst>
        </p:spPr>
        <p:txBody>
          <a:bodyPr wrap="none" anchor="ctr"/>
          <a:lstStyle/>
          <a:p>
            <a:pPr algn="ctr"/>
            <a:r>
              <a:rPr lang="en-US" altLang="zh-CN" sz="2400" b="1" dirty="0">
                <a:latin typeface="Verdana" panose="020B0604030504040204" pitchFamily="34" charset="0"/>
                <a:ea typeface="宋体" panose="02010600030101010101" pitchFamily="2" charset="-122"/>
              </a:rPr>
              <a:t>  </a:t>
            </a:r>
            <a:r>
              <a:rPr lang="zh-CN" altLang="ko-KR" sz="2400" b="1" dirty="0">
                <a:latin typeface="Verdana" panose="020B0604030504040204" pitchFamily="34" charset="0"/>
                <a:ea typeface="宋体" panose="02010600030101010101" pitchFamily="2" charset="-122"/>
              </a:rPr>
              <a:t>六、</a:t>
            </a:r>
            <a:endParaRPr lang="zh-CN" altLang="ko-KR" sz="2400" b="1" dirty="0">
              <a:latin typeface="Verdana" panose="020B0604030504040204" pitchFamily="34" charset="0"/>
              <a:ea typeface="宋体" panose="02010600030101010101" pitchFamily="2" charset="-122"/>
            </a:endParaRPr>
          </a:p>
        </p:txBody>
      </p:sp>
      <p:sp>
        <p:nvSpPr>
          <p:cNvPr id="4" name="矩形 3"/>
          <p:cNvSpPr/>
          <p:nvPr/>
        </p:nvSpPr>
        <p:spPr>
          <a:xfrm>
            <a:off x="2459355" y="5802630"/>
            <a:ext cx="541020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l"/>
            <a:r>
              <a:rPr lang="en-US" altLang="ko-KR" sz="2800">
                <a:latin typeface="Verdana" panose="020B0604030504040204" pitchFamily="34" charset="0"/>
                <a:ea typeface="Gulim" panose="020B0600000101010101" pitchFamily="50" charset="-127"/>
              </a:rPr>
              <a:t> </a:t>
            </a:r>
            <a:endParaRPr lang="en-US" altLang="ko-KR" sz="2800">
              <a:latin typeface="Verdana" panose="020B0604030504040204" pitchFamily="34" charset="0"/>
              <a:ea typeface="Gulim" panose="020B0600000101010101" pitchFamily="50" charset="-127"/>
            </a:endParaRPr>
          </a:p>
          <a:p>
            <a:pPr algn="l"/>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复习题</a:t>
            </a:r>
            <a:endPar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endParaRPr lang="ko-KR" altLang="en-US" sz="2800" dirty="0">
              <a:latin typeface="Verdana" panose="020B0604030504040204" pitchFamily="34" charset="0"/>
              <a:ea typeface="Gulim" panose="020B0600000101010101" pitchFamily="50" charset="-127"/>
            </a:endParaRPr>
          </a:p>
        </p:txBody>
      </p:sp>
    </p:spTree>
  </p:cSld>
  <p:clrMapOvr>
    <a:masterClrMapping/>
  </p:clrMapOvr>
  <p:transition>
    <p:split orient="vert" dir="in"/>
  </p:transition>
  <p:timing>
    <p:tnLst>
      <p:par>
        <p:cTn id="1" dur="indefinite" restart="never" nodeType="tmRoot"/>
      </p:par>
    </p:tnLst>
    <p:bldLst>
      <p:bldP spid="33805" grpId="0" animBg="1"/>
      <p:bldP spid="33805"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40961"/>
          <p:cNvSpPr>
            <a:spLocks noGrp="1"/>
          </p:cNvSpPr>
          <p:nvPr>
            <p:ph type="title"/>
          </p:nvPr>
        </p:nvSpPr>
        <p:spPr/>
        <p:txBody>
          <a:bodyPr anchor="ctr"/>
          <a:lstStyle/>
          <a:p>
            <a:b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b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第五节、餐饮服务企业预防食物中毒公告</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4" name="内容占位符 3"/>
          <p:cNvSpPr>
            <a:spLocks noGrp="1"/>
          </p:cNvSpPr>
          <p:nvPr>
            <p:ph idx="1"/>
          </p:nvPr>
        </p:nvSpPr>
        <p:spPr/>
        <p:txBody>
          <a:bodyPr/>
          <a:lstStyle/>
          <a:p>
            <a:pPr marL="0" indent="0" eaLnBrk="1" hangingPunct="1">
              <a:lnSpc>
                <a:spcPct val="150000"/>
              </a:lnSpc>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、加强管理，严防亚硝酸盐。</a:t>
            </a:r>
            <a:endParaRPr lang="zh-CN" altLang="en-US" dirty="0">
              <a:solidFill>
                <a:schemeClr val="tx1"/>
              </a:solidFill>
              <a:sym typeface="+mn-ea"/>
            </a:endParaRPr>
          </a:p>
          <a:p>
            <a:pPr marL="0" indent="0" eaLnBrk="1" hangingPunct="1">
              <a:lnSpc>
                <a:spcPct val="150000"/>
              </a:lnSpc>
              <a:buNone/>
            </a:pPr>
            <a:r>
              <a:rPr lang="zh-CN" altLang="en-US" sz="2000" b="0" dirty="0">
                <a:solidFill>
                  <a:schemeClr val="tx1"/>
                </a:solidFill>
                <a:latin typeface="宋体" panose="02010600030101010101" pitchFamily="2" charset="-122"/>
                <a:ea typeface="宋体" panose="02010600030101010101" pitchFamily="2" charset="-122"/>
                <a:sym typeface="+mn-ea"/>
              </a:rPr>
              <a:t> </a:t>
            </a:r>
            <a:r>
              <a:rPr lang="zh-CN" altLang="en-US" sz="2200" b="0" dirty="0">
                <a:solidFill>
                  <a:schemeClr val="tx1"/>
                </a:solidFill>
                <a:latin typeface="宋体" panose="02010600030101010101" pitchFamily="2" charset="-122"/>
                <a:ea typeface="宋体" panose="02010600030101010101" pitchFamily="2" charset="-122"/>
                <a:sym typeface="+mn-ea"/>
              </a:rPr>
              <a:t> 餐饮企业要加强内部管理，禁止购买、使用和存储亚硝酸盐。严防把亚硝酸盐当做食盐或碱面使用引起的食物中毒事件的发生。</a:t>
            </a:r>
            <a:endParaRPr lang="zh-CN" altLang="en-US" b="1" dirty="0">
              <a:solidFill>
                <a:schemeClr val="tx1"/>
              </a:solidFill>
            </a:endParaRPr>
          </a:p>
          <a:p>
            <a:pPr marL="0" indent="0" eaLnBrk="1" hangingPunct="1">
              <a:lnSpc>
                <a:spcPct val="150000"/>
              </a:lnSpc>
              <a:buNone/>
            </a:pPr>
            <a:r>
              <a:rPr lang="en-US" altLang="zh-CN" sz="2600" dirty="0">
                <a:solidFill>
                  <a:schemeClr val="tx1"/>
                </a:solidFill>
                <a:sym typeface="+mn-ea"/>
              </a:rPr>
              <a:t>5</a:t>
            </a:r>
            <a:r>
              <a:rPr lang="zh-CN" altLang="en-US" sz="2600" dirty="0">
                <a:solidFill>
                  <a:schemeClr val="tx1"/>
                </a:solidFill>
                <a:sym typeface="+mn-ea"/>
              </a:rPr>
              <a:t>、严把采购，落实索票索证。</a:t>
            </a:r>
            <a:endParaRPr lang="zh-CN" altLang="en-US" sz="2600" dirty="0">
              <a:solidFill>
                <a:schemeClr val="tx1"/>
              </a:solidFill>
              <a:sym typeface="+mn-ea"/>
            </a:endParaRPr>
          </a:p>
          <a:p>
            <a:pPr marL="0" indent="0" eaLnBrk="1" hangingPunct="1">
              <a:lnSpc>
                <a:spcPct val="150000"/>
              </a:lnSpc>
              <a:buNone/>
            </a:pPr>
            <a:r>
              <a:rPr lang="zh-CN" altLang="en-US" sz="20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落实索证索票，完善验收记录。不得购买有害食品如河豚鱼、野生蘑菇、发芽马铃薯、牲畜甲状腺以及死因不明的禽、畜、兽、水产动物肉类及其制品；已死的甲鱼、黄鳝、乌龟、贝类、淡水蟹等不得用作食品原料加工；不得购买、使用“三无”散装食用油。</a:t>
            </a:r>
            <a:endPar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40961"/>
          <p:cNvSpPr>
            <a:spLocks noGrp="1"/>
          </p:cNvSpPr>
          <p:nvPr>
            <p:ph type="title"/>
          </p:nvPr>
        </p:nvSpPr>
        <p:spPr/>
        <p:txBody>
          <a:bodyPr anchor="ctr"/>
          <a:lstStyle/>
          <a:p>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第五节、餐饮服务企业预防食物中毒公告</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4" name="内容占位符 3"/>
          <p:cNvSpPr>
            <a:spLocks noGrp="1"/>
          </p:cNvSpPr>
          <p:nvPr>
            <p:ph idx="1"/>
          </p:nvPr>
        </p:nvSpPr>
        <p:spPr/>
        <p:txBody>
          <a:bodyPr/>
          <a:lstStyle/>
          <a:p>
            <a:pPr marL="0" indent="0" eaLnBrk="1" hangingPunct="1">
              <a:lnSpc>
                <a:spcPct val="150000"/>
              </a:lnSpc>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、严格操作，控制食品污染。</a:t>
            </a:r>
            <a:endParaRPr lang="zh-CN" altLang="en-US" dirty="0">
              <a:solidFill>
                <a:schemeClr val="tx1"/>
              </a:solidFill>
              <a:sym typeface="+mn-ea"/>
            </a:endParaRPr>
          </a:p>
          <a:p>
            <a:pPr marL="0" indent="0" eaLnBrk="1" hangingPunct="1">
              <a:lnSpc>
                <a:spcPct val="150000"/>
              </a:lnSpc>
              <a:buNone/>
            </a:pP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加工过程必须严格执行“生熟分开”原则，防止交叉污染。蔬菜加工须按“一洗二浸三烫四炒”的安全食用方法制作。</a:t>
            </a:r>
            <a:endParaRPr lang="zh-CN" altLang="en-US" b="1" dirty="0">
              <a:solidFill>
                <a:schemeClr val="tx1"/>
              </a:solidFill>
            </a:endParaRPr>
          </a:p>
          <a:p>
            <a:pPr marL="0" indent="0" eaLnBrk="1" hangingPunct="1">
              <a:lnSpc>
                <a:spcPct val="150000"/>
              </a:lnSpc>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、烧熟煮透，控制时间温度。</a:t>
            </a:r>
            <a:endParaRPr lang="zh-CN" altLang="en-US" dirty="0">
              <a:solidFill>
                <a:schemeClr val="tx1"/>
              </a:solidFill>
              <a:sym typeface="+mn-ea"/>
            </a:endParaRPr>
          </a:p>
          <a:p>
            <a:pPr marL="0" indent="0" eaLnBrk="1" hangingPunct="1">
              <a:lnSpc>
                <a:spcPct val="150000"/>
              </a:lnSpc>
              <a:buNone/>
            </a:pP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食品烹调要烧熟煮透，加工好的食品需长期（超过</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小时）存放的，应当及时在低于</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度或高于</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60</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度条件下储存；肉类制品均需冷温贮存。</a:t>
            </a:r>
            <a:r>
              <a:rPr lang="zh-CN" altLang="en-US" dirty="0">
                <a:solidFill>
                  <a:schemeClr val="tx1"/>
                </a:solidFill>
                <a:sym typeface="+mn-ea"/>
              </a:rPr>
              <a:t> </a:t>
            </a:r>
            <a:endParaRPr lang="zh-CN" altLang="en-US"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40961"/>
          <p:cNvSpPr>
            <a:spLocks noGrp="1"/>
          </p:cNvSpPr>
          <p:nvPr>
            <p:ph type="title"/>
          </p:nvPr>
        </p:nvSpPr>
        <p:spPr/>
        <p:txBody>
          <a:bodyPr anchor="ctr"/>
          <a:lstStyle/>
          <a:p>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第五节、餐饮服务企业预防食物中毒公告</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4" name="内容占位符 3"/>
          <p:cNvSpPr>
            <a:spLocks noGrp="1"/>
          </p:cNvSpPr>
          <p:nvPr>
            <p:ph idx="1"/>
          </p:nvPr>
        </p:nvSpPr>
        <p:spPr/>
        <p:txBody>
          <a:bodyPr/>
          <a:lstStyle/>
          <a:p>
            <a:pPr marL="0" indent="0" eaLnBrk="1" hangingPunct="1">
              <a:buNone/>
            </a:pP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8</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、严控高风险食品，防止食物中毒。</a:t>
            </a:r>
            <a:endParaRPr lang="zh-CN" altLang="en-US" dirty="0">
              <a:solidFill>
                <a:schemeClr val="tx1"/>
              </a:solidFill>
              <a:sym typeface="+mn-ea"/>
            </a:endParaRPr>
          </a:p>
          <a:p>
            <a:pPr marL="0" indent="0" eaLnBrk="1" hangingPunct="1">
              <a:lnSpc>
                <a:spcPct val="150000"/>
              </a:lnSpc>
              <a:buNone/>
            </a:pPr>
            <a:r>
              <a:rPr lang="zh-CN" altLang="en-US" sz="22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对一些易发生食物中毒食品要严格控制，如生豆浆要持续煮沸</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5—10</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分钟；四季豆在烹调时先放入开水中烫煮</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以后再炒（烧）；鲜黄花菜炒前必须在开水中煮透挤出水分，且每餐不可过多食用。严禁采购使用发芽的马铃薯。各类食堂不得供应豆浆、四季豆、鲜黄花菜和凉菜等高风险食品。学校不得经营凉菜、不得购进使用四季豆（包括刀豆、扁豆和芸豆）</a:t>
            </a:r>
            <a:r>
              <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lang="en-US" altLang="zh-CN" b="1" dirty="0">
              <a:solidFill>
                <a:schemeClr val="tx1"/>
              </a:solidFill>
            </a:endParaRPr>
          </a:p>
          <a:p>
            <a:pPr marL="0" indent="0" eaLnBrk="1" hangingPunct="1">
              <a:lnSpc>
                <a:spcPct val="150000"/>
              </a:lnSpc>
              <a:buNone/>
            </a:pPr>
            <a:endParaRPr lang="en-US" altLang="zh-CN" b="1"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40961"/>
          <p:cNvSpPr>
            <a:spLocks noGrp="1"/>
          </p:cNvSpPr>
          <p:nvPr>
            <p:ph type="title"/>
          </p:nvPr>
        </p:nvSpPr>
        <p:spPr/>
        <p:txBody>
          <a:bodyPr anchor="ctr"/>
          <a:lstStyle/>
          <a:p>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第五节、餐饮服务企业预防食物中毒公告</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4" name="内容占位符 3"/>
          <p:cNvSpPr>
            <a:spLocks noGrp="1"/>
          </p:cNvSpPr>
          <p:nvPr>
            <p:ph idx="1"/>
          </p:nvPr>
        </p:nvSpPr>
        <p:spPr>
          <a:xfrm>
            <a:off x="408305" y="1149350"/>
            <a:ext cx="8402320" cy="5175250"/>
          </a:xfrm>
        </p:spPr>
        <p:txBody>
          <a:bodyPr/>
          <a:lstStyle/>
          <a:p>
            <a:pPr marL="0" indent="0" eaLnBrk="1" hangingPunct="1">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9</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、加强凉菜间管理，消除安全隐患。</a:t>
            </a:r>
            <a:endPar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eaLnBrk="1" hangingPunct="1">
              <a:lnSpc>
                <a:spcPct val="150000"/>
              </a:lnSpc>
              <a:buNone/>
            </a:pP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凉菜间（包括裱花间及备餐间）是控制食物中毒的重点场所，凉菜间内温度应不高于</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25℃</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，工作前应用紫外线灯进行空气消毒</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30</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分钟。进入凉菜间须穿戴洁净工作衣帽和口罩，将手洗净并用</a:t>
            </a:r>
            <a:r>
              <a:rPr lang="en-US" altLang="zh-CN"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75%</a:t>
            </a:r>
            <a:r>
              <a:rPr lang="zh-CN" altLang="en-US" sz="22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酒精消毒。不得外购各类散装熟卤菜、凉拌菜。加强工用具以及餐饮具消毒管理。没有凉菜间或不具备凉菜加工条件的，禁止提供凉菜。</a:t>
            </a:r>
            <a:r>
              <a:rPr lang="zh-CN" altLang="en-US" dirty="0">
                <a:solidFill>
                  <a:schemeClr val="tx1"/>
                </a:solidFill>
                <a:sym typeface="+mn-ea"/>
              </a:rPr>
              <a:t> </a:t>
            </a:r>
            <a:endParaRPr lang="zh-CN" altLang="en-US" b="1" dirty="0">
              <a:solidFill>
                <a:schemeClr val="tx1"/>
              </a:solidFill>
            </a:endParaRPr>
          </a:p>
          <a:p>
            <a:pPr marL="0" indent="0" eaLnBrk="1" hangingPunct="1">
              <a:buNone/>
            </a:pPr>
            <a:r>
              <a:rPr lang="en-US" altLang="zh-CN"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a:t>
            </a:r>
            <a:r>
              <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、严格执行食物中毒报告制度，防止事故蔓延。</a:t>
            </a:r>
            <a:endParaRPr lang="zh-CN" altLang="en-US" sz="26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eaLnBrk="1" hangingPunct="1">
              <a:lnSpc>
                <a:spcPct val="150000"/>
              </a:lnSpc>
              <a:buNone/>
            </a:pPr>
            <a:r>
              <a:rPr lang="zh-CN" altLang="en-US" sz="2200" b="0" dirty="0">
                <a:solidFill>
                  <a:schemeClr val="tx1"/>
                </a:solidFill>
                <a:latin typeface="宋体" panose="02010600030101010101" pitchFamily="2" charset="-122"/>
                <a:ea typeface="宋体" panose="02010600030101010101" pitchFamily="2" charset="-122"/>
                <a:sym typeface="+mn-ea"/>
              </a:rPr>
              <a:t>   一旦发生疑似食物中毒时间，要立即向卫生行政部门</a:t>
            </a:r>
            <a:r>
              <a:rPr lang="zh-CN" altLang="en-US" sz="2200" b="0" dirty="0" smtClean="0">
                <a:solidFill>
                  <a:schemeClr val="tx1"/>
                </a:solidFill>
                <a:latin typeface="宋体" panose="02010600030101010101" pitchFamily="2" charset="-122"/>
                <a:ea typeface="宋体" panose="02010600030101010101" pitchFamily="2" charset="-122"/>
                <a:sym typeface="+mn-ea"/>
              </a:rPr>
              <a:t>或市场监管</a:t>
            </a:r>
            <a:r>
              <a:rPr lang="zh-CN" altLang="en-US" sz="2200" b="0" dirty="0">
                <a:solidFill>
                  <a:schemeClr val="tx1"/>
                </a:solidFill>
                <a:latin typeface="宋体" panose="02010600030101010101" pitchFamily="2" charset="-122"/>
                <a:ea typeface="宋体" panose="02010600030101010101" pitchFamily="2" charset="-122"/>
                <a:sym typeface="+mn-ea"/>
              </a:rPr>
              <a:t>部门报告，并采取有效措施防止食物中毒进一步蔓延和扩大。</a:t>
            </a:r>
            <a:r>
              <a:rPr lang="zh-CN" altLang="en-US" dirty="0">
                <a:solidFill>
                  <a:schemeClr val="tx1"/>
                </a:solidFill>
                <a:sym typeface="+mn-ea"/>
              </a:rPr>
              <a:t>　</a:t>
            </a:r>
            <a:endParaRPr lang="zh-CN" altLang="en-US" b="1" dirty="0">
              <a:solidFill>
                <a:schemeClr val="tx1"/>
              </a:solidFill>
            </a:endParaRPr>
          </a:p>
          <a:p>
            <a:pPr marL="0" indent="0" eaLnBrk="1" hangingPunct="1">
              <a:buNone/>
            </a:pPr>
            <a:endParaRPr lang="zh-CN" altLang="en-US" b="1"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1101725" y="2940050"/>
            <a:ext cx="7738110" cy="547370"/>
          </a:xfrm>
          <a:prstGeom prst="rect">
            <a:avLst/>
          </a:prstGeom>
          <a:gradFill rotWithShape="0">
            <a:gsLst>
              <a:gs pos="0">
                <a:schemeClr val="hlink"/>
              </a:gs>
              <a:gs pos="100000">
                <a:schemeClr val="folHlink"/>
              </a:gs>
            </a:gsLst>
            <a:lin ang="0" scaled="1"/>
            <a:tileRect/>
          </a:gradFill>
          <a:ln w="9525">
            <a:noFill/>
          </a:ln>
        </p:spPr>
        <p:txBody>
          <a:bodyPr wrap="none" anchor="ctr"/>
          <a:lstStyle/>
          <a:p>
            <a:pPr algn="ctr"/>
            <a:r>
              <a:rPr lang="zh-CN" altLang="en-US" sz="3200" b="1" dirty="0">
                <a:solidFill>
                  <a:schemeClr val="tx1"/>
                </a:solidFill>
                <a:latin typeface="宋体" panose="02010600030101010101" pitchFamily="2" charset="-122"/>
                <a:ea typeface="宋体" panose="02010600030101010101" pitchFamily="2" charset="-122"/>
                <a:sym typeface="+mn-ea"/>
              </a:rPr>
              <a:t>第六节、复习题</a:t>
            </a:r>
            <a:endParaRPr lang="zh-CN" altLang="en-US" sz="3200" b="1" dirty="0">
              <a:solidFill>
                <a:schemeClr val="tx1"/>
              </a:solidFill>
              <a:latin typeface="宋体" panose="02010600030101010101" pitchFamily="2" charset="-122"/>
              <a:ea typeface="宋体" panose="02010600030101010101" pitchFamily="2" charset="-122"/>
              <a:sym typeface="+mn-ea"/>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7"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57345"/>
          <p:cNvSpPr>
            <a:spLocks noGrp="1"/>
          </p:cNvSpPr>
          <p:nvPr>
            <p:ph type="title"/>
          </p:nvPr>
        </p:nvSpPr>
        <p:spPr/>
        <p:txBody>
          <a:bodyPr anchor="ctr"/>
          <a:lstStyle/>
          <a:p>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F0000"/>
                </a:solidFill>
                <a:latin typeface="宋体" panose="02010600030101010101" pitchFamily="2" charset="-122"/>
                <a:ea typeface="宋体" panose="02010600030101010101" pitchFamily="2" charset="-122"/>
                <a:sym typeface="+mn-ea"/>
              </a:rPr>
              <a:t>复习题</a:t>
            </a:r>
            <a:br>
              <a:rPr lang="zh-CN" altLang="en-US" b="1" dirty="0">
                <a:solidFill>
                  <a:srgbClr val="FAF400"/>
                </a:solidFill>
                <a:ea typeface="仿宋_GB2312" pitchFamily="49" charset="-122"/>
              </a:rPr>
            </a:br>
            <a:endParaRPr lang="ko-KR" altLang="en-US">
              <a:ea typeface="Gulim" panose="020B0600000101010101" pitchFamily="50" charset="-127"/>
            </a:endParaRPr>
          </a:p>
        </p:txBody>
      </p:sp>
      <p:sp>
        <p:nvSpPr>
          <p:cNvPr id="5" name="内容占位符 4"/>
          <p:cNvSpPr>
            <a:spLocks noGrp="1"/>
          </p:cNvSpPr>
          <p:nvPr>
            <p:ph idx="1"/>
          </p:nvPr>
        </p:nvSpPr>
        <p:spPr>
          <a:xfrm>
            <a:off x="408305" y="1233170"/>
            <a:ext cx="8402320" cy="5091430"/>
          </a:xfrm>
        </p:spPr>
        <p:txBody>
          <a:bodyPr/>
          <a:lstStyle/>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、致病性细菌通常称之为病原菌或致病菌，目前餐饮业食物中毒中的</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80</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％以上是由它们引起。</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、有些细菌会使食品腐败变质，但很少使人得病；而大部分致病菌并不会引起食品的感官变化。</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、大多数的细菌在</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5-60℃</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能够很好地生长繁殖，因此这个温度范围被称为“危险温度带”。冷冻、冷藏可使大多数细菌休眠，但不能杀死它们，所以记住冰箱可不是绝对保险的！</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57345"/>
          <p:cNvSpPr>
            <a:spLocks noGrp="1"/>
          </p:cNvSpPr>
          <p:nvPr>
            <p:ph type="title"/>
          </p:nvPr>
        </p:nvSpPr>
        <p:spPr/>
        <p:txBody>
          <a:bodyPr anchor="ctr"/>
          <a:lstStyle/>
          <a:p>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F0000"/>
                </a:solidFill>
                <a:latin typeface="宋体" panose="02010600030101010101" pitchFamily="2" charset="-122"/>
                <a:ea typeface="宋体" panose="02010600030101010101" pitchFamily="2" charset="-122"/>
                <a:sym typeface="+mn-ea"/>
              </a:rPr>
              <a:t>复习题</a:t>
            </a:r>
            <a:br>
              <a:rPr lang="zh-CN" altLang="en-US" b="1" dirty="0">
                <a:solidFill>
                  <a:srgbClr val="FAF400"/>
                </a:solidFill>
                <a:ea typeface="仿宋_GB2312" pitchFamily="49" charset="-122"/>
              </a:rPr>
            </a:br>
            <a:endParaRPr lang="ko-KR" altLang="en-US">
              <a:ea typeface="Gulim" panose="020B0600000101010101" pitchFamily="50" charset="-127"/>
            </a:endParaRPr>
          </a:p>
        </p:txBody>
      </p:sp>
      <p:sp>
        <p:nvSpPr>
          <p:cNvPr id="5" name="内容占位符 4"/>
          <p:cNvSpPr>
            <a:spLocks noGrp="1"/>
          </p:cNvSpPr>
          <p:nvPr>
            <p:ph idx="1"/>
          </p:nvPr>
        </p:nvSpPr>
        <p:spPr>
          <a:xfrm>
            <a:off x="305435" y="1177290"/>
            <a:ext cx="8643620" cy="5341620"/>
          </a:xfrm>
        </p:spPr>
        <p:txBody>
          <a:bodyPr/>
          <a:lstStyle/>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、时间和温度是影响食品中细菌生长最关键的因素，也是大部分餐饮食品中能够最经常运用的控制细菌生长繁殖的措施。</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、在合适的条件下，多数细菌每</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10-20</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分钟就能繁殖一代，一个细菌经过</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小时就能繁殖到数以万计的数量。因此控制时间以防止细菌大量繁殖。</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、水是细菌生长所需的基本物质之一，细菌是由大约</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80</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％的水构成的。潮湿的地方细菌容易存活，而用干制方法加工的食品则不易变质。</a:t>
            </a:r>
            <a:endParaRPr lang="zh-CN" altLang="en-US" sz="26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eaLnBrk="1" hangingPunct="1"/>
            <a:endParaRPr lang="zh-CN" altLang="en-US" sz="26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57345"/>
          <p:cNvSpPr>
            <a:spLocks noGrp="1"/>
          </p:cNvSpPr>
          <p:nvPr>
            <p:ph type="title"/>
          </p:nvPr>
        </p:nvSpPr>
        <p:spPr/>
        <p:txBody>
          <a:bodyPr anchor="ctr"/>
          <a:lstStyle/>
          <a:p>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F0000"/>
                </a:solidFill>
                <a:latin typeface="宋体" panose="02010600030101010101" pitchFamily="2" charset="-122"/>
                <a:ea typeface="宋体" panose="02010600030101010101" pitchFamily="2" charset="-122"/>
                <a:sym typeface="+mn-ea"/>
              </a:rPr>
              <a:t>复习题</a:t>
            </a:r>
            <a:br>
              <a:rPr lang="zh-CN" altLang="en-US" b="1" dirty="0">
                <a:solidFill>
                  <a:srgbClr val="FAF400"/>
                </a:solidFill>
                <a:ea typeface="仿宋_GB2312" pitchFamily="49" charset="-122"/>
              </a:rPr>
            </a:br>
            <a:endParaRPr lang="ko-KR" altLang="en-US">
              <a:ea typeface="Gulim" panose="020B0600000101010101" pitchFamily="50" charset="-127"/>
            </a:endParaRPr>
          </a:p>
        </p:txBody>
      </p:sp>
      <p:sp>
        <p:nvSpPr>
          <p:cNvPr id="5" name="内容占位符 4"/>
          <p:cNvSpPr>
            <a:spLocks noGrp="1"/>
          </p:cNvSpPr>
          <p:nvPr>
            <p:ph idx="1"/>
          </p:nvPr>
        </p:nvSpPr>
        <p:spPr/>
        <p:txBody>
          <a:bodyPr/>
          <a:lstStyle/>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a:t>
            </a:r>
            <a:r>
              <a:rPr lang="zh-CN" altLang="en-US" sz="2600" b="0" dirty="0">
                <a:latin typeface="宋体" panose="02010600030101010101" pitchFamily="2" charset="-122"/>
                <a:ea typeface="宋体" panose="02010600030101010101" pitchFamily="2" charset="-122"/>
                <a:cs typeface="宋体" panose="02010600030101010101" pitchFamily="2" charset="-122"/>
                <a:sym typeface="+mn-ea"/>
              </a:rPr>
              <a:t>、高温烧煮一定时间会杀死绝大部分细菌，所以烧熟煮透才是防止细菌繁殖的最好方法！许多病原菌可产生致病的毒素，多数毒素在通常的烹饪温度条件下即被分解，但有些细菌的毒素烹饪烧煮也不能破坏。</a:t>
            </a:r>
            <a:endParaRPr lang="zh-CN" altLang="en-US" sz="2600" b="0" dirty="0">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latin typeface="宋体" panose="02010600030101010101" pitchFamily="2" charset="-122"/>
                <a:ea typeface="宋体" panose="02010600030101010101" pitchFamily="2" charset="-122"/>
                <a:cs typeface="宋体" panose="02010600030101010101" pitchFamily="2" charset="-122"/>
                <a:sym typeface="+mn-ea"/>
              </a:rPr>
              <a:t>8</a:t>
            </a:r>
            <a:r>
              <a:rPr lang="zh-CN" altLang="en-US" sz="2600" b="0" dirty="0">
                <a:latin typeface="宋体" panose="02010600030101010101" pitchFamily="2" charset="-122"/>
                <a:ea typeface="宋体" panose="02010600030101010101" pitchFamily="2" charset="-122"/>
                <a:cs typeface="宋体" panose="02010600030101010101" pitchFamily="2" charset="-122"/>
                <a:sym typeface="+mn-ea"/>
              </a:rPr>
              <a:t>、四季豆、扁豆、荷兰豆中含有可使人中毒的有毒物质。烹调时先将豆类放入开水中烫煮</a:t>
            </a:r>
            <a:r>
              <a:rPr lang="en-US" altLang="zh-CN" sz="2600" b="0" dirty="0">
                <a:latin typeface="宋体" panose="02010600030101010101" pitchFamily="2" charset="-122"/>
                <a:ea typeface="宋体" panose="02010600030101010101" pitchFamily="2" charset="-122"/>
                <a:cs typeface="宋体" panose="02010600030101010101" pitchFamily="2" charset="-122"/>
                <a:sym typeface="+mn-ea"/>
              </a:rPr>
              <a:t>10</a:t>
            </a:r>
            <a:r>
              <a:rPr lang="zh-CN" altLang="en-US" sz="2600" b="0" dirty="0">
                <a:latin typeface="宋体" panose="02010600030101010101" pitchFamily="2" charset="-122"/>
                <a:ea typeface="宋体" panose="02010600030101010101" pitchFamily="2" charset="-122"/>
                <a:cs typeface="宋体" panose="02010600030101010101" pitchFamily="2" charset="-122"/>
                <a:sym typeface="+mn-ea"/>
              </a:rPr>
              <a:t>分钟后再炒，可去除这些有毒物质。集体食堂加工单位因使用大锅可导致烧炒不透，不宜供应这些豆类。</a:t>
            </a:r>
            <a:endParaRPr lang="zh-CN" altLang="en-US" sz="2600" b="0"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57345"/>
          <p:cNvSpPr>
            <a:spLocks noGrp="1"/>
          </p:cNvSpPr>
          <p:nvPr>
            <p:ph type="title"/>
          </p:nvPr>
        </p:nvSpPr>
        <p:spPr/>
        <p:txBody>
          <a:bodyPr anchor="ctr"/>
          <a:lstStyle/>
          <a:p>
            <a:r>
              <a:rPr lang="zh-CN" altLang="en-US" dirty="0">
                <a:solidFill>
                  <a:srgbClr val="FAF400"/>
                </a:solidFill>
                <a:ea typeface="仿宋_GB2312" pitchFamily="49" charset="-122"/>
                <a:sym typeface="+mn-ea"/>
              </a:rPr>
              <a:t> </a:t>
            </a:r>
            <a:br>
              <a:rPr lang="zh-CN" altLang="en-US" dirty="0">
                <a:solidFill>
                  <a:srgbClr val="FAF400"/>
                </a:solidFill>
                <a:ea typeface="仿宋_GB2312" pitchFamily="49" charset="-122"/>
                <a:sym typeface="+mn-ea"/>
              </a:rPr>
            </a:br>
            <a:r>
              <a:rPr lang="zh-CN" altLang="en-US" dirty="0">
                <a:solidFill>
                  <a:srgbClr val="FF0000"/>
                </a:solidFill>
                <a:latin typeface="宋体" panose="02010600030101010101" pitchFamily="2" charset="-122"/>
                <a:ea typeface="宋体" panose="02010600030101010101" pitchFamily="2" charset="-122"/>
                <a:sym typeface="+mn-ea"/>
              </a:rPr>
              <a:t>复习题</a:t>
            </a:r>
            <a:br>
              <a:rPr lang="zh-CN" altLang="en-US" b="1" dirty="0">
                <a:solidFill>
                  <a:srgbClr val="FAF400"/>
                </a:solidFill>
                <a:ea typeface="仿宋_GB2312" pitchFamily="49" charset="-122"/>
              </a:rPr>
            </a:br>
            <a:endParaRPr lang="ko-KR" altLang="en-US">
              <a:ea typeface="Gulim" panose="020B0600000101010101" pitchFamily="50" charset="-127"/>
            </a:endParaRPr>
          </a:p>
        </p:txBody>
      </p:sp>
      <p:sp>
        <p:nvSpPr>
          <p:cNvPr id="5" name="内容占位符 4"/>
          <p:cNvSpPr>
            <a:spLocks noGrp="1"/>
          </p:cNvSpPr>
          <p:nvPr>
            <p:ph idx="1"/>
          </p:nvPr>
        </p:nvSpPr>
        <p:spPr/>
        <p:txBody>
          <a:bodyPr/>
          <a:lstStyle/>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9</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、生豆浆也含有毒物质。预防方法是将豆浆煮透，尤其要防止“假沸”，烧煮时应将上涌的泡沫除净，煮沸后再以文火维持沸腾</a:t>
            </a: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分钟。</a:t>
            </a:r>
            <a:endPar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、海产鱼类中的青皮红肉鱼（如青条鱼、鲐鱼、秋刀鱼等）会形成组胺，引起组胺中毒。</a:t>
            </a:r>
            <a:endPar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150000"/>
              </a:lnSpc>
              <a:buNone/>
            </a:pPr>
            <a:r>
              <a:rPr lang="en-US" altLang="zh-CN"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11</a:t>
            </a:r>
            <a:r>
              <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、餐饮业应禁止购进、贮存和使用亚硝酸盐。</a:t>
            </a:r>
            <a:endParaRPr lang="zh-CN" altLang="en-US" sz="2600" b="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标题 71681"/>
          <p:cNvSpPr>
            <a:spLocks noGrp="1"/>
          </p:cNvSpPr>
          <p:nvPr>
            <p:ph type="ctrTitle"/>
          </p:nvPr>
        </p:nvSpPr>
        <p:spPr/>
        <p:txBody>
          <a:bodyPr anchor="ctr"/>
          <a:lstStyle/>
          <a:p>
            <a:pPr algn="ctr" defTabSz="914400">
              <a:buSzTx/>
            </a:pPr>
            <a:endParaRPr lang="zh-CN" altLang="ko-KR" kern="1200" baseline="0">
              <a:latin typeface="Verdana" panose="020B0604030504040204" pitchFamily="34" charset="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1866900" y="2940050"/>
            <a:ext cx="5465445"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ctr"/>
            <a:r>
              <a:rPr lang="zh-CN" altLang="en-US" sz="3200" b="1" dirty="0">
                <a:latin typeface="宋体" panose="02010600030101010101" pitchFamily="2" charset="-122"/>
                <a:ea typeface="宋体" panose="02010600030101010101" pitchFamily="2" charset="-122"/>
                <a:cs typeface="宋体" panose="02010600030101010101" pitchFamily="2" charset="-122"/>
                <a:sym typeface="+mn-ea"/>
              </a:rPr>
              <a:t>第一节、禁止生产经营的食品 </a:t>
            </a:r>
            <a:endParaRPr lang="ko-KR" altLang="en-US" sz="3200" b="1" dirty="0">
              <a:latin typeface="Verdana" panose="020B0604030504040204" pitchFamily="34" charset="0"/>
              <a:ea typeface="Gulim" panose="020B0600000101010101" pitchFamily="50" charset="-127"/>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6385"/>
          <p:cNvSpPr>
            <a:spLocks noGrp="1"/>
          </p:cNvSpPr>
          <p:nvPr>
            <p:ph type="title"/>
          </p:nvPr>
        </p:nvSpPr>
        <p:spPr/>
        <p:txBody>
          <a:bodyPr anchor="ctr"/>
          <a:lstStyle/>
          <a:p>
            <a:r>
              <a:rPr lang="zh-CN" altLang="en-US" dirty="0">
                <a:solidFill>
                  <a:schemeClr val="tx1"/>
                </a:solidFill>
                <a:latin typeface="宋体" panose="02010600030101010101" pitchFamily="2" charset="-122"/>
                <a:ea typeface="宋体" panose="02010600030101010101" pitchFamily="2" charset="-122"/>
                <a:sym typeface="+mn-ea"/>
              </a:rPr>
              <a:t>第一节、禁止生产经营的食品</a:t>
            </a:r>
            <a:endParaRPr lang="zh-CN" altLang="en-US" dirty="0">
              <a:solidFill>
                <a:schemeClr val="tx1"/>
              </a:solidFill>
              <a:latin typeface="宋体" panose="02010600030101010101" pitchFamily="2" charset="-122"/>
              <a:ea typeface="宋体" panose="02010600030101010101" pitchFamily="2" charset="-122"/>
              <a:sym typeface="+mn-ea"/>
            </a:endParaRPr>
          </a:p>
        </p:txBody>
      </p:sp>
      <p:sp>
        <p:nvSpPr>
          <p:cNvPr id="16387" name="文本占位符 16386"/>
          <p:cNvSpPr>
            <a:spLocks noGrp="1"/>
          </p:cNvSpPr>
          <p:nvPr>
            <p:ph type="body" idx="1"/>
          </p:nvPr>
        </p:nvSpPr>
        <p:spPr>
          <a:xfrm>
            <a:off x="342900" y="1524000"/>
            <a:ext cx="8458200" cy="4953000"/>
          </a:xfrm>
        </p:spPr>
        <p:txBody>
          <a:bodyPr/>
          <a:lstStyle/>
          <a:p>
            <a:pPr marL="0" indent="0" eaLnBrk="1" hangingPunct="1">
              <a:buNone/>
            </a:pPr>
            <a:r>
              <a:rPr lang="en-US" altLang="zh-CN" sz="3000"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3000"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食品安全法</a:t>
            </a:r>
            <a:r>
              <a:rPr lang="en-US" altLang="zh-CN" sz="3000"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3000"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第三十四条规定：禁止生产经营下列食品：</a:t>
            </a:r>
            <a:endParaRPr lang="zh-CN" altLang="en-US" b="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lvl="1" eaLnBrk="1" hangingPunct="1">
              <a:lnSpc>
                <a:spcPct val="150000"/>
              </a:lnSpc>
              <a:buFont typeface="Wingdings" panose="05000000000000000000" charset="0"/>
              <a:buChar char="l"/>
            </a:pPr>
            <a:r>
              <a:rPr lang="zh-CN" altLang="en-US" sz="2225"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用非食品原料生产的食品或者添加食品添加剂以外的化学物质和其他可能危害人体健康物质的食品，或者用回收食品作为原料生产的食品；</a:t>
            </a:r>
            <a:endParaRPr lang="zh-CN" altLang="en-US" sz="2225"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lvl="1" eaLnBrk="1" hangingPunct="1">
              <a:lnSpc>
                <a:spcPct val="150000"/>
              </a:lnSpc>
              <a:buFont typeface="Wingdings" panose="05000000000000000000" charset="0"/>
              <a:buChar char="l"/>
            </a:pPr>
            <a:r>
              <a:rPr lang="zh-CN" altLang="en-US" sz="2225"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致病性微生物、农药残留、兽药残留、重金属、污染物质以及其他危害人体健康的物质含量超过食品安全标准限量的食品；</a:t>
            </a:r>
            <a:endParaRPr lang="zh-CN" altLang="en-US" b="1" dirty="0">
              <a:solidFill>
                <a:schemeClr val="tx1"/>
              </a:solidFill>
              <a:latin typeface="宋体" panose="02010600030101010101" pitchFamily="2" charset="-122"/>
              <a:ea typeface="宋体" panose="02010600030101010101" pitchFamily="2" charset="-122"/>
            </a:endParaRPr>
          </a:p>
          <a:p>
            <a:pPr>
              <a:buNone/>
            </a:pPr>
            <a:endParaRPr lang="zh-CN" altLang="en-US" b="1" dirty="0">
              <a:solidFill>
                <a:schemeClr val="tx1"/>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calcmode="lin" valueType="num">
                                      <p:cBhvr additive="base">
                                        <p:cTn id="17"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6385"/>
          <p:cNvSpPr>
            <a:spLocks noGrp="1"/>
          </p:cNvSpPr>
          <p:nvPr>
            <p:ph type="title"/>
          </p:nvPr>
        </p:nvSpPr>
        <p:spPr/>
        <p:txBody>
          <a:bodyPr anchor="ctr"/>
          <a:lstStyle/>
          <a:p>
            <a:r>
              <a:rPr lang="zh-CN" altLang="en-US" dirty="0">
                <a:solidFill>
                  <a:schemeClr val="tx1"/>
                </a:solidFill>
                <a:latin typeface="宋体" panose="02010600030101010101" pitchFamily="2" charset="-122"/>
                <a:ea typeface="宋体" panose="02010600030101010101" pitchFamily="2" charset="-122"/>
                <a:sym typeface="+mn-ea"/>
              </a:rPr>
              <a:t>第一节、禁止生产经营的食品</a:t>
            </a:r>
            <a:endParaRPr lang="zh-CN" altLang="en-US" dirty="0">
              <a:solidFill>
                <a:schemeClr val="tx1"/>
              </a:solidFill>
              <a:latin typeface="宋体" panose="02010600030101010101" pitchFamily="2" charset="-122"/>
              <a:ea typeface="宋体" panose="02010600030101010101" pitchFamily="2" charset="-122"/>
              <a:sym typeface="+mn-ea"/>
            </a:endParaRPr>
          </a:p>
        </p:txBody>
      </p:sp>
      <p:sp>
        <p:nvSpPr>
          <p:cNvPr id="16387" name="文本占位符 16386"/>
          <p:cNvSpPr>
            <a:spLocks noGrp="1"/>
          </p:cNvSpPr>
          <p:nvPr>
            <p:ph type="body" idx="1"/>
          </p:nvPr>
        </p:nvSpPr>
        <p:spPr>
          <a:xfrm>
            <a:off x="342900" y="1524000"/>
            <a:ext cx="8458200" cy="4953000"/>
          </a:xfrm>
        </p:spPr>
        <p:txBody>
          <a:bodyPr/>
          <a:lstStyle/>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腐败变质、油脂酸败、霉变生虫、污秽不洁、混有异物、掺假掺杂或者感官性状异常的食品；</a:t>
            </a:r>
            <a:endPar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病死、毒死或者死因不明的禽、畜、兽、水产动物肉类及其制品；</a:t>
            </a:r>
            <a:endPar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未经动物卫生监督机构检疫或者检疫不合格的肉类，或者未经检验或者检验不合格的肉类制品。</a:t>
            </a:r>
            <a:endPar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additive="base">
                                        <p:cTn id="11"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38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6385"/>
          <p:cNvSpPr>
            <a:spLocks noGrp="1"/>
          </p:cNvSpPr>
          <p:nvPr>
            <p:ph type="title"/>
          </p:nvPr>
        </p:nvSpPr>
        <p:spPr/>
        <p:txBody>
          <a:bodyPr anchor="ctr"/>
          <a:lstStyle/>
          <a:p>
            <a:r>
              <a:rPr lang="zh-CN" altLang="en-US" dirty="0">
                <a:solidFill>
                  <a:schemeClr val="tx1"/>
                </a:solidFill>
                <a:latin typeface="宋体" panose="02010600030101010101" pitchFamily="2" charset="-122"/>
                <a:ea typeface="宋体" panose="02010600030101010101" pitchFamily="2" charset="-122"/>
                <a:sym typeface="+mn-ea"/>
              </a:rPr>
              <a:t>第一节、禁止生产经营的食品</a:t>
            </a:r>
            <a:endParaRPr lang="zh-CN" altLang="en-US" dirty="0">
              <a:solidFill>
                <a:schemeClr val="tx1"/>
              </a:solidFill>
              <a:latin typeface="宋体" panose="02010600030101010101" pitchFamily="2" charset="-122"/>
              <a:ea typeface="宋体" panose="02010600030101010101" pitchFamily="2" charset="-122"/>
              <a:sym typeface="+mn-ea"/>
            </a:endParaRPr>
          </a:p>
        </p:txBody>
      </p:sp>
      <p:sp>
        <p:nvSpPr>
          <p:cNvPr id="16387" name="文本占位符 16386"/>
          <p:cNvSpPr>
            <a:spLocks noGrp="1"/>
          </p:cNvSpPr>
          <p:nvPr>
            <p:ph type="body" idx="1"/>
          </p:nvPr>
        </p:nvSpPr>
        <p:spPr>
          <a:xfrm>
            <a:off x="342900" y="1524000"/>
            <a:ext cx="8458200" cy="4953000"/>
          </a:xfrm>
        </p:spPr>
        <p:txBody>
          <a:bodyPr/>
          <a:lstStyle/>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被包装材料、容器、运输工具等污染的食品；</a:t>
            </a:r>
            <a:endParaRPr lang="zh-CN" altLang="en-US" dirty="0">
              <a:solidFill>
                <a:schemeClr val="tx1"/>
              </a:solidFill>
              <a:latin typeface="宋体" panose="02010600030101010101" pitchFamily="2" charset="-122"/>
              <a:ea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超过保质期的食品；</a:t>
            </a:r>
            <a:endParaRPr lang="zh-CN" altLang="en-US" dirty="0">
              <a:solidFill>
                <a:schemeClr val="tx1"/>
              </a:solidFill>
              <a:latin typeface="宋体" panose="02010600030101010101" pitchFamily="2" charset="-122"/>
              <a:ea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无标签的预包装食品；</a:t>
            </a:r>
            <a:endParaRPr lang="zh-CN" altLang="en-US" dirty="0">
              <a:solidFill>
                <a:schemeClr val="tx1"/>
              </a:solidFill>
              <a:latin typeface="宋体" panose="02010600030101010101" pitchFamily="2" charset="-122"/>
              <a:ea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其他不符合食品安全标准或者要求的食品。</a:t>
            </a:r>
            <a:endParaRPr lang="zh-CN" altLang="en-US" dirty="0">
              <a:solidFill>
                <a:schemeClr val="tx1"/>
              </a:solidFill>
              <a:latin typeface="宋体" panose="02010600030101010101" pitchFamily="2" charset="-122"/>
              <a:ea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此外、</a:t>
            </a:r>
            <a:r>
              <a:rPr lang="en-US" altLang="zh-CN" dirty="0">
                <a:solidFill>
                  <a:schemeClr val="tx1"/>
                </a:solidFill>
                <a:latin typeface="宋体" panose="02010600030101010101" pitchFamily="2" charset="-122"/>
                <a:ea typeface="宋体" panose="02010600030101010101" pitchFamily="2" charset="-122"/>
                <a:sym typeface="+mn-ea"/>
              </a:rPr>
              <a:t>《</a:t>
            </a:r>
            <a:r>
              <a:rPr lang="zh-CN" altLang="en-US" dirty="0">
                <a:solidFill>
                  <a:schemeClr val="tx1"/>
                </a:solidFill>
                <a:latin typeface="宋体" panose="02010600030101010101" pitchFamily="2" charset="-122"/>
                <a:ea typeface="宋体" panose="02010600030101010101" pitchFamily="2" charset="-122"/>
                <a:sym typeface="+mn-ea"/>
              </a:rPr>
              <a:t>食品安全法</a:t>
            </a:r>
            <a:r>
              <a:rPr lang="en-US" altLang="zh-CN" dirty="0">
                <a:solidFill>
                  <a:schemeClr val="tx1"/>
                </a:solidFill>
                <a:latin typeface="宋体" panose="02010600030101010101" pitchFamily="2" charset="-122"/>
                <a:ea typeface="宋体" panose="02010600030101010101" pitchFamily="2" charset="-122"/>
                <a:sym typeface="+mn-ea"/>
              </a:rPr>
              <a:t>》</a:t>
            </a:r>
            <a:r>
              <a:rPr lang="zh-CN" altLang="en-US" dirty="0">
                <a:solidFill>
                  <a:schemeClr val="tx1"/>
                </a:solidFill>
                <a:latin typeface="宋体" panose="02010600030101010101" pitchFamily="2" charset="-122"/>
                <a:ea typeface="宋体" panose="02010600030101010101" pitchFamily="2" charset="-122"/>
                <a:sym typeface="+mn-ea"/>
              </a:rPr>
              <a:t>第九十七条规定：进口预包装食品应当有中文标签、中文说明书。</a:t>
            </a:r>
            <a:endParaRPr lang="zh-CN" altLang="en-US" dirty="0">
              <a:solidFill>
                <a:schemeClr val="tx1"/>
              </a:solidFill>
              <a:latin typeface="宋体" panose="02010600030101010101" pitchFamily="2" charset="-122"/>
              <a:ea typeface="宋体" panose="02010600030101010101" pitchFamily="2" charset="-122"/>
              <a:cs typeface="仿宋"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additive="base">
                                        <p:cTn id="11"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38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38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anim calcmode="lin" valueType="num">
                                      <p:cBhvr additive="base">
                                        <p:cTn id="19"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anim calcmode="lin" valueType="num">
                                      <p:cBhvr additive="base">
                                        <p:cTn id="23"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矩形 33796"/>
          <p:cNvSpPr/>
          <p:nvPr/>
        </p:nvSpPr>
        <p:spPr>
          <a:xfrm>
            <a:off x="1171575" y="2940050"/>
            <a:ext cx="6967220" cy="533400"/>
          </a:xfrm>
          <a:prstGeom prst="rect">
            <a:avLst/>
          </a:prstGeom>
          <a:gradFill rotWithShape="0">
            <a:gsLst>
              <a:gs pos="0">
                <a:schemeClr val="hlink"/>
              </a:gs>
              <a:gs pos="100000">
                <a:schemeClr val="folHlink"/>
              </a:gs>
            </a:gsLst>
            <a:lin ang="0" scaled="1"/>
            <a:tileRect/>
          </a:gradFill>
          <a:ln w="9525">
            <a:noFill/>
          </a:ln>
        </p:spPr>
        <p:txBody>
          <a:bodyPr wrap="none" anchor="ctr"/>
          <a:lstStyle/>
          <a:p>
            <a:pPr algn="ctr"/>
            <a:r>
              <a:rPr lang="zh-CN" altLang="en-US" sz="3200" b="1" dirty="0">
                <a:latin typeface="宋体" panose="02010600030101010101" pitchFamily="2" charset="-122"/>
                <a:ea typeface="宋体" panose="02010600030101010101" pitchFamily="2" charset="-122"/>
                <a:cs typeface="宋体" panose="02010600030101010101" pitchFamily="2" charset="-122"/>
                <a:sym typeface="+mn-ea"/>
              </a:rPr>
              <a:t>第二节、</a:t>
            </a:r>
            <a:r>
              <a:rPr lang="zh-CN" altLang="en-US" sz="3200" b="1" dirty="0">
                <a:latin typeface="宋体" panose="02010600030101010101" pitchFamily="2" charset="-122"/>
                <a:ea typeface="宋体" panose="02010600030101010101" pitchFamily="2" charset="-122"/>
                <a:sym typeface="+mn-ea"/>
              </a:rPr>
              <a:t>重大活动禁用慎用食品</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 </a:t>
            </a:r>
            <a:endParaRPr lang="ko-KR" altLang="en-US" sz="2800" dirty="0">
              <a:latin typeface="Verdana" panose="020B0604030504040204" pitchFamily="34" charset="0"/>
              <a:ea typeface="Gulim" panose="020B0600000101010101" pitchFamily="50" charset="-127"/>
            </a:endParaRPr>
          </a:p>
        </p:txBody>
      </p:sp>
      <p:sp>
        <p:nvSpPr>
          <p:cNvPr id="33794" name="标题 33793"/>
          <p:cNvSpPr>
            <a:spLocks noGrp="1"/>
          </p:cNvSpPr>
          <p:nvPr>
            <p:ph type="title"/>
          </p:nvPr>
        </p:nvSpPr>
        <p:spPr>
          <a:xfrm>
            <a:off x="609600" y="228600"/>
            <a:ext cx="8229600" cy="609600"/>
          </a:xfrm>
        </p:spPr>
        <p:txBody>
          <a:bodyPr anchor="ctr"/>
          <a:lstStyle/>
          <a:p>
            <a:pPr algn="l"/>
            <a:br>
              <a:rPr lang="zh-CN" altLang="zh-CN" dirty="0">
                <a:ea typeface="仿宋_GB2312" pitchFamily="49" charset="-122"/>
                <a:sym typeface="+mn-ea"/>
              </a:rPr>
            </a:br>
            <a:br>
              <a:rPr lang="zh-CN" altLang="zh-CN" dirty="0">
                <a:solidFill>
                  <a:schemeClr val="tx1"/>
                </a:solidFill>
                <a:ea typeface="仿宋_GB2312" pitchFamily="49" charset="-122"/>
                <a:sym typeface="+mn-ea"/>
              </a:rPr>
            </a:br>
            <a:endParaRPr lang="en-US" altLang="ko-KR">
              <a:ea typeface="Gulim" panose="020B0600000101010101"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35841"/>
          <p:cNvSpPr>
            <a:spLocks noGrp="1"/>
          </p:cNvSpPr>
          <p:nvPr>
            <p:ph type="title"/>
          </p:nvPr>
        </p:nvSpPr>
        <p:spPr/>
        <p:txBody>
          <a:bodyPr anchor="ctr"/>
          <a:lstStyle/>
          <a:p>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sym typeface="+mn-ea"/>
              </a:rPr>
              <a:t>第二节、重大活动禁用慎用食品</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5" name="内容占位符 4"/>
          <p:cNvSpPr>
            <a:spLocks noGrp="1"/>
          </p:cNvSpPr>
          <p:nvPr>
            <p:ph idx="1"/>
          </p:nvPr>
        </p:nvSpPr>
        <p:spPr>
          <a:xfrm>
            <a:off x="304165" y="1177925"/>
            <a:ext cx="8456930" cy="5424805"/>
          </a:xfrm>
        </p:spPr>
        <p:txBody>
          <a:bodyPr/>
          <a:lstStyle/>
          <a:p>
            <a:pPr marL="0" indent="0" eaLnBrk="1" hangingPunct="1">
              <a:lnSpc>
                <a:spcPct val="90000"/>
              </a:lnSpc>
              <a:buNone/>
            </a:pPr>
            <a:r>
              <a:rPr lang="en-US" altLang="zh-CN"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dirty="0">
                <a:latin typeface="宋体" panose="02010600030101010101" pitchFamily="2" charset="-122"/>
                <a:ea typeface="宋体" panose="02010600030101010101" pitchFamily="2" charset="-122"/>
                <a:cs typeface="宋体" panose="02010600030101010101" pitchFamily="2" charset="-122"/>
                <a:sym typeface="+mn-ea"/>
              </a:rPr>
              <a:t>、重大活动禁用的食品（原料）名单</a:t>
            </a:r>
            <a:r>
              <a:rPr lang="zh-CN" altLang="en-US" dirty="0">
                <a:sym typeface="+mn-ea"/>
              </a:rPr>
              <a:t>：</a:t>
            </a:r>
            <a:endParaRPr lang="zh-CN" altLang="en-US" b="1" dirty="0">
              <a:solidFill>
                <a:schemeClr val="tx1"/>
              </a:solidFill>
            </a:endParaRPr>
          </a:p>
          <a:p>
            <a:pPr lvl="1" algn="l" eaLnBrk="1" hangingPunct="1">
              <a:lnSpc>
                <a:spcPct val="115000"/>
              </a:lnSpc>
              <a:spcBef>
                <a:spcPts val="20"/>
              </a:spcBef>
              <a:spcAft>
                <a:spcPts val="0"/>
              </a:spcAft>
              <a:buFont typeface="Wingdings" panose="05000000000000000000" charset="0"/>
              <a:buChar char="l"/>
            </a:pPr>
            <a:r>
              <a:rPr lang="zh-CN" altLang="en-US" dirty="0">
                <a:latin typeface="宋体" panose="02010600030101010101" pitchFamily="2" charset="-122"/>
                <a:ea typeface="宋体" panose="02010600030101010101" pitchFamily="2" charset="-122"/>
                <a:cs typeface="宋体" panose="02010600030101010101" pitchFamily="2" charset="-122"/>
                <a:sym typeface="+mn-ea"/>
              </a:rPr>
              <a:t>腐败变质、油脂酸败、生虫霉变、三无食品。</a:t>
            </a:r>
            <a:endParaRPr lang="zh-CN" altLang="en-US" dirty="0">
              <a:latin typeface="宋体" panose="02010600030101010101" pitchFamily="2" charset="-122"/>
              <a:ea typeface="宋体" panose="02010600030101010101" pitchFamily="2" charset="-122"/>
              <a:cs typeface="宋体" panose="02010600030101010101" pitchFamily="2" charset="-122"/>
              <a:sym typeface="+mn-ea"/>
            </a:endParaRPr>
          </a:p>
          <a:p>
            <a:pPr lvl="1" algn="l" eaLnBrk="1" hangingPunct="1">
              <a:lnSpc>
                <a:spcPct val="115000"/>
              </a:lnSpc>
              <a:spcBef>
                <a:spcPts val="20"/>
              </a:spcBef>
              <a:spcAft>
                <a:spcPts val="0"/>
              </a:spcAft>
              <a:buFont typeface="Wingdings" panose="05000000000000000000" charset="0"/>
              <a:buChar char="l"/>
            </a:pPr>
            <a:r>
              <a:rPr lang="zh-CN" altLang="en-US" dirty="0">
                <a:latin typeface="宋体" panose="02010600030101010101" pitchFamily="2" charset="-122"/>
                <a:ea typeface="宋体" panose="02010600030101010101" pitchFamily="2" charset="-122"/>
                <a:cs typeface="宋体" panose="02010600030101010101" pitchFamily="2" charset="-122"/>
                <a:sym typeface="+mn-ea"/>
              </a:rPr>
              <a:t>直接入口的生海食品、水产品，包括、海蛰、海带、海产贝类、虾、蟹及其酱制、腌制、冰制品。</a:t>
            </a:r>
            <a:endParaRPr lang="en-US" altLang="zh-CN"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lvl="1" eaLnBrk="1" hangingPunct="1">
              <a:lnSpc>
                <a:spcPct val="115000"/>
              </a:lnSpc>
              <a:spcBef>
                <a:spcPts val="20"/>
              </a:spcBef>
              <a:spcAft>
                <a:spcPts val="0"/>
              </a:spcAft>
              <a:buFont typeface="Wingdings" panose="05000000000000000000" charset="0"/>
              <a:buChar char="l"/>
            </a:pPr>
            <a:r>
              <a:rPr lang="zh-CN" altLang="en-US" dirty="0">
                <a:latin typeface="宋体" panose="02010600030101010101" pitchFamily="2" charset="-122"/>
                <a:ea typeface="宋体" panose="02010600030101010101" pitchFamily="2" charset="-122"/>
                <a:cs typeface="宋体" panose="02010600030101010101" pitchFamily="2" charset="-122"/>
                <a:sym typeface="+mn-ea"/>
              </a:rPr>
              <a:t>已经死亡的甲鱼、黄鳝、乌龟、贝类、淡水蟹等不得用作食品加工原料。</a:t>
            </a:r>
            <a:endParaRPr lang="zh-CN" altLang="en-US" dirty="0">
              <a:latin typeface="宋体" panose="02010600030101010101" pitchFamily="2" charset="-122"/>
              <a:ea typeface="宋体" panose="02010600030101010101" pitchFamily="2" charset="-122"/>
              <a:cs typeface="宋体" panose="02010600030101010101" pitchFamily="2" charset="-122"/>
              <a:sym typeface="+mn-ea"/>
            </a:endParaRPr>
          </a:p>
          <a:p>
            <a:pPr lvl="1" eaLnBrk="1" hangingPunct="1">
              <a:lnSpc>
                <a:spcPct val="115000"/>
              </a:lnSpc>
              <a:spcBef>
                <a:spcPts val="20"/>
              </a:spcBef>
              <a:spcAft>
                <a:spcPts val="0"/>
              </a:spcAft>
              <a:buFont typeface="Wingdings" panose="05000000000000000000" charset="0"/>
              <a:buChar char="l"/>
            </a:pPr>
            <a:r>
              <a:rPr lang="zh-CN" altLang="en-US" dirty="0">
                <a:latin typeface="宋体" panose="02010600030101010101" pitchFamily="2" charset="-122"/>
                <a:ea typeface="宋体" panose="02010600030101010101" pitchFamily="2" charset="-122"/>
                <a:cs typeface="宋体" panose="02010600030101010101" pitchFamily="2" charset="-122"/>
                <a:sym typeface="+mn-ea"/>
              </a:rPr>
              <a:t>非自行加工的直接入口食品。如熟卤菜、凉拌菜、蛋糕。</a:t>
            </a:r>
            <a:br>
              <a:rPr lang="zh-CN" altLang="en-US" dirty="0">
                <a:latin typeface="宋体" panose="02010600030101010101" pitchFamily="2" charset="-122"/>
                <a:ea typeface="宋体" panose="02010600030101010101" pitchFamily="2" charset="-122"/>
                <a:cs typeface="宋体" panose="02010600030101010101" pitchFamily="2" charset="-122"/>
                <a:sym typeface="+mn-ea"/>
              </a:rPr>
            </a:br>
            <a:r>
              <a:rPr lang="zh-CN" altLang="en-US" dirty="0">
                <a:latin typeface="宋体" panose="02010600030101010101" pitchFamily="2" charset="-122"/>
                <a:ea typeface="宋体" panose="02010600030101010101" pitchFamily="2" charset="-122"/>
                <a:cs typeface="宋体" panose="02010600030101010101" pitchFamily="2" charset="-122"/>
                <a:sym typeface="+mn-ea"/>
              </a:rPr>
              <a:t>硝酸盐、亚硝酸盐。</a:t>
            </a:r>
            <a:endParaRPr lang="zh-CN" altLang="en-US" dirty="0">
              <a:latin typeface="宋体" panose="02010600030101010101" pitchFamily="2" charset="-122"/>
              <a:ea typeface="宋体" panose="02010600030101010101" pitchFamily="2" charset="-122"/>
              <a:cs typeface="宋体" panose="02010600030101010101" pitchFamily="2" charset="-122"/>
              <a:sym typeface="+mn-ea"/>
            </a:endParaRPr>
          </a:p>
          <a:p>
            <a:pPr lvl="1" eaLnBrk="1" hangingPunct="1">
              <a:lnSpc>
                <a:spcPct val="115000"/>
              </a:lnSpc>
              <a:spcBef>
                <a:spcPts val="20"/>
              </a:spcBef>
              <a:spcAft>
                <a:spcPts val="0"/>
              </a:spcAft>
              <a:buFont typeface="Wingdings" panose="05000000000000000000" charset="0"/>
              <a:buChar char="l"/>
            </a:pPr>
            <a:r>
              <a:rPr lang="zh-CN" altLang="en-US" dirty="0">
                <a:latin typeface="宋体" panose="02010600030101010101" pitchFamily="2" charset="-122"/>
                <a:ea typeface="宋体" panose="02010600030101010101" pitchFamily="2" charset="-122"/>
                <a:cs typeface="宋体" panose="02010600030101010101" pitchFamily="2" charset="-122"/>
                <a:sym typeface="+mn-ea"/>
              </a:rPr>
              <a:t>河豚鱼、鲐鱼、青条鱼、牲畜甲状腺及其它不明动物的器官、组织。</a:t>
            </a:r>
            <a:endParaRPr lang="zh-CN" altLang="en-US" dirty="0">
              <a:latin typeface="宋体" panose="02010600030101010101" pitchFamily="2" charset="-122"/>
              <a:ea typeface="宋体" panose="02010600030101010101" pitchFamily="2" charset="-122"/>
              <a:cs typeface="宋体" panose="02010600030101010101" pitchFamily="2" charset="-122"/>
              <a:sym typeface="+mn-ea"/>
            </a:endParaRPr>
          </a:p>
          <a:p>
            <a:pPr lvl="1" eaLnBrk="1" hangingPunct="1">
              <a:lnSpc>
                <a:spcPct val="115000"/>
              </a:lnSpc>
              <a:spcBef>
                <a:spcPts val="20"/>
              </a:spcBef>
              <a:spcAft>
                <a:spcPts val="0"/>
              </a:spcAft>
              <a:buFont typeface="Wingdings" panose="05000000000000000000" charset="0"/>
              <a:buChar char="l"/>
            </a:pPr>
            <a:r>
              <a:rPr lang="zh-CN" altLang="en-US" dirty="0">
                <a:latin typeface="宋体" panose="02010600030101010101" pitchFamily="2" charset="-122"/>
                <a:ea typeface="宋体" panose="02010600030101010101" pitchFamily="2" charset="-122"/>
                <a:cs typeface="宋体" panose="02010600030101010101" pitchFamily="2" charset="-122"/>
                <a:sym typeface="+mn-ea"/>
              </a:rPr>
              <a:t>野生蘑菇、杏仁、木薯、发芽马铃薯、苦瓠子。</a:t>
            </a:r>
            <a:endParaRPr lang="zh-CN" altLang="en-US"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457200" lvl="1" indent="0">
              <a:buNone/>
            </a:pPr>
            <a:endParaRPr lang="zh-CN" altLang="en-US">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35841"/>
          <p:cNvSpPr>
            <a:spLocks noGrp="1"/>
          </p:cNvSpPr>
          <p:nvPr>
            <p:ph type="title"/>
          </p:nvPr>
        </p:nvSpPr>
        <p:spPr/>
        <p:txBody>
          <a:bodyPr anchor="ctr"/>
          <a:lstStyle/>
          <a:p>
            <a:br>
              <a:rPr lang="zh-CN" altLang="en-US" dirty="0">
                <a:solidFill>
                  <a:schemeClr val="tx1"/>
                </a:solidFill>
                <a:ea typeface="仿宋_GB2312" pitchFamily="49" charset="-122"/>
                <a:sym typeface="+mn-ea"/>
              </a:rPr>
            </a:br>
            <a:r>
              <a:rPr lang="zh-CN" altLang="en-US" dirty="0">
                <a:solidFill>
                  <a:schemeClr val="tx1"/>
                </a:solidFill>
                <a:latin typeface="宋体" panose="02010600030101010101" pitchFamily="2" charset="-122"/>
                <a:ea typeface="宋体" panose="02010600030101010101" pitchFamily="2" charset="-122"/>
                <a:sym typeface="+mn-ea"/>
              </a:rPr>
              <a:t>第二节、重大活动禁用慎用食品</a:t>
            </a:r>
            <a:br>
              <a:rPr lang="zh-CN" altLang="en-US" b="1" dirty="0">
                <a:solidFill>
                  <a:schemeClr val="tx1"/>
                </a:solidFill>
                <a:ea typeface="仿宋_GB2312" pitchFamily="49" charset="-122"/>
              </a:rPr>
            </a:br>
            <a:endParaRPr lang="zh-CN" altLang="en-US" b="1" dirty="0">
              <a:solidFill>
                <a:schemeClr val="tx1"/>
              </a:solidFill>
              <a:ea typeface="仿宋_GB2312" pitchFamily="49" charset="-122"/>
            </a:endParaRPr>
          </a:p>
        </p:txBody>
      </p:sp>
      <p:sp>
        <p:nvSpPr>
          <p:cNvPr id="5" name="内容占位符 4"/>
          <p:cNvSpPr>
            <a:spLocks noGrp="1"/>
          </p:cNvSpPr>
          <p:nvPr>
            <p:ph idx="1"/>
          </p:nvPr>
        </p:nvSpPr>
        <p:spPr>
          <a:xfrm>
            <a:off x="304800" y="1204595"/>
            <a:ext cx="8505190" cy="5106035"/>
          </a:xfrm>
        </p:spPr>
        <p:txBody>
          <a:bodyPr/>
          <a:lstStyle/>
          <a:p>
            <a:pPr marL="0" indent="0" eaLnBrk="1" hangingPunct="1">
              <a:lnSpc>
                <a:spcPct val="80000"/>
              </a:lnSpc>
              <a:buNone/>
            </a:pPr>
            <a:endParaRPr lang="en-US" altLang="zh-CN"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eaLnBrk="1" hangingPunct="1">
              <a:lnSpc>
                <a:spcPct val="80000"/>
              </a:lnSpc>
              <a:buNone/>
            </a:pPr>
            <a:r>
              <a:rPr lang="en-US" altLang="zh-CN"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、慎重食用的食品（原料）名单：</a:t>
            </a:r>
            <a:endParaRPr lang="zh-CN" altLang="en-US" b="1" dirty="0">
              <a:solidFill>
                <a:schemeClr val="tx1"/>
              </a:solidFill>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需强调烧熟煮透的：白果、豆浆、四季豆、扁豆、鲜黄花菜、较大的肉、整鸡、整鸭。</a:t>
            </a:r>
            <a:endParaRPr lang="zh-CN" altLang="en-US" dirty="0">
              <a:solidFill>
                <a:schemeClr val="tx1"/>
              </a:solidFill>
              <a:latin typeface="宋体" panose="02010600030101010101" pitchFamily="2" charset="-122"/>
              <a:ea typeface="宋体" panose="02010600030101010101" pitchFamily="2" charset="-122"/>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需强调洗净或消毒的：新鲜叶菜、水果、果盘。</a:t>
            </a:r>
            <a:endParaRPr lang="zh-CN" altLang="en-US" dirty="0">
              <a:solidFill>
                <a:schemeClr val="tx1"/>
              </a:solidFill>
              <a:latin typeface="宋体" panose="02010600030101010101" pitchFamily="2" charset="-122"/>
              <a:ea typeface="宋体" panose="02010600030101010101" pitchFamily="2" charset="-122"/>
              <a:sym typeface="+mn-ea"/>
            </a:endParaRPr>
          </a:p>
          <a:p>
            <a:pPr lvl="1" eaLnBrk="1" hangingPunct="1">
              <a:lnSpc>
                <a:spcPct val="150000"/>
              </a:lnSpc>
              <a:buFont typeface="Wingdings" panose="05000000000000000000" charset="0"/>
              <a:buChar char="l"/>
            </a:pPr>
            <a:r>
              <a:rPr lang="zh-CN" altLang="en-US" dirty="0">
                <a:solidFill>
                  <a:schemeClr val="tx1"/>
                </a:solidFill>
                <a:latin typeface="宋体" panose="02010600030101010101" pitchFamily="2" charset="-122"/>
                <a:ea typeface="宋体" panose="02010600030101010101" pitchFamily="2" charset="-122"/>
                <a:sym typeface="+mn-ea"/>
              </a:rPr>
              <a:t>需注意存放温度和存放时间的：熟肉制品、凉拌菜、色拉、鲜奶制品。</a:t>
            </a:r>
            <a:endParaRPr lang="zh-CN" altLang="en-US" b="1" dirty="0">
              <a:solidFill>
                <a:schemeClr val="tx1"/>
              </a:solidFill>
              <a:latin typeface="宋体" panose="02010600030101010101" pitchFamily="2" charset="-122"/>
              <a:ea typeface="宋体" panose="02010600030101010101" pitchFamily="2" charset="-122"/>
            </a:endParaRPr>
          </a:p>
          <a:p>
            <a:pPr lvl="1" eaLnBrk="1" hangingPunct="1">
              <a:lnSpc>
                <a:spcPct val="150000"/>
              </a:lnSpc>
              <a:buFont typeface="Wingdings" panose="05000000000000000000" charset="0"/>
              <a:buChar char="l"/>
            </a:pPr>
            <a:endParaRPr lang="zh-CN" altLang="en-US" b="1" dirty="0">
              <a:solidFill>
                <a:schemeClr val="tx1"/>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035betty_wave2">
  <a:themeElements>
    <a:clrScheme name="">
      <a:dk1>
        <a:srgbClr val="000000"/>
      </a:dk1>
      <a:lt1>
        <a:srgbClr val="FFFFFF"/>
      </a:lt1>
      <a:dk2>
        <a:srgbClr val="003060"/>
      </a:dk2>
      <a:lt2>
        <a:srgbClr val="969696"/>
      </a:lt2>
      <a:accent1>
        <a:srgbClr val="FFFF00"/>
      </a:accent1>
      <a:accent2>
        <a:srgbClr val="336387"/>
      </a:accent2>
      <a:accent3>
        <a:srgbClr val="FFFFFF"/>
      </a:accent3>
      <a:accent4>
        <a:srgbClr val="000000"/>
      </a:accent4>
      <a:accent5>
        <a:srgbClr val="FFFFAA"/>
      </a:accent5>
      <a:accent6>
        <a:srgbClr val="2D5879"/>
      </a:accent6>
      <a:hlink>
        <a:srgbClr val="66CAE2"/>
      </a:hlink>
      <a:folHlink>
        <a:srgbClr val="CCFFCC"/>
      </a:folHlink>
    </a:clrScheme>
    <a:fontScheme na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3060"/>
        </a:dk2>
        <a:lt2>
          <a:srgbClr val="969696"/>
        </a:lt2>
        <a:accent1>
          <a:srgbClr val="FF9900"/>
        </a:accent1>
        <a:accent2>
          <a:srgbClr val="336387"/>
        </a:accent2>
        <a:accent3>
          <a:srgbClr val="FFFFFF"/>
        </a:accent3>
        <a:accent4>
          <a:srgbClr val="000000"/>
        </a:accent4>
        <a:accent5>
          <a:srgbClr val="FFCAAA"/>
        </a:accent5>
        <a:accent6>
          <a:srgbClr val="2D5879"/>
        </a:accent6>
        <a:hlink>
          <a:srgbClr val="66CAE2"/>
        </a:hlink>
        <a:folHlink>
          <a:srgbClr val="CCEC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969696"/>
        </a:lt2>
        <a:accent1>
          <a:srgbClr val="33CCCC"/>
        </a:accent1>
        <a:accent2>
          <a:srgbClr val="333399"/>
        </a:accent2>
        <a:accent3>
          <a:srgbClr val="FFFFFF"/>
        </a:accent3>
        <a:accent4>
          <a:srgbClr val="000000"/>
        </a:accent4>
        <a:accent5>
          <a:srgbClr val="ADE2E2"/>
        </a:accent5>
        <a:accent6>
          <a:srgbClr val="2D2D89"/>
        </a:accent6>
        <a:hlink>
          <a:srgbClr val="9999FF"/>
        </a:hlink>
        <a:folHlink>
          <a:srgbClr val="CCEC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468"/>
        </a:dk2>
        <a:lt2>
          <a:srgbClr val="969696"/>
        </a:lt2>
        <a:accent1>
          <a:srgbClr val="99CC00"/>
        </a:accent1>
        <a:accent2>
          <a:srgbClr val="6699FF"/>
        </a:accent2>
        <a:accent3>
          <a:srgbClr val="FFFFFF"/>
        </a:accent3>
        <a:accent4>
          <a:srgbClr val="000000"/>
        </a:accent4>
        <a:accent5>
          <a:srgbClr val="CAE2AA"/>
        </a:accent5>
        <a:accent6>
          <a:srgbClr val="5B89E5"/>
        </a:accent6>
        <a:hlink>
          <a:srgbClr val="99CCFF"/>
        </a:hlink>
        <a:folHlink>
          <a:srgbClr val="CCFF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060"/>
        </a:dk2>
        <a:lt2>
          <a:srgbClr val="969696"/>
        </a:lt2>
        <a:accent1>
          <a:srgbClr val="FFFF00"/>
        </a:accent1>
        <a:accent2>
          <a:srgbClr val="336387"/>
        </a:accent2>
        <a:accent3>
          <a:srgbClr val="FFFFFF"/>
        </a:accent3>
        <a:accent4>
          <a:srgbClr val="000000"/>
        </a:accent4>
        <a:accent5>
          <a:srgbClr val="FFFFAA"/>
        </a:accent5>
        <a:accent6>
          <a:srgbClr val="2D5879"/>
        </a:accent6>
        <a:hlink>
          <a:srgbClr val="66CAE2"/>
        </a:hlink>
        <a:folHlink>
          <a:srgbClr val="CC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035betty_wave2">
  <a:themeElements>
    <a:clrScheme name="">
      <a:dk1>
        <a:srgbClr val="000000"/>
      </a:dk1>
      <a:lt1>
        <a:srgbClr val="FFFFFF"/>
      </a:lt1>
      <a:dk2>
        <a:srgbClr val="003060"/>
      </a:dk2>
      <a:lt2>
        <a:srgbClr val="969696"/>
      </a:lt2>
      <a:accent1>
        <a:srgbClr val="FFFF00"/>
      </a:accent1>
      <a:accent2>
        <a:srgbClr val="336387"/>
      </a:accent2>
      <a:accent3>
        <a:srgbClr val="FFFFFF"/>
      </a:accent3>
      <a:accent4>
        <a:srgbClr val="000000"/>
      </a:accent4>
      <a:accent5>
        <a:srgbClr val="FFFFAA"/>
      </a:accent5>
      <a:accent6>
        <a:srgbClr val="2D5879"/>
      </a:accent6>
      <a:hlink>
        <a:srgbClr val="66CAE2"/>
      </a:hlink>
      <a:folHlink>
        <a:srgbClr val="CCFFCC"/>
      </a:folHlink>
    </a:clrScheme>
    <a:fontScheme na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3060"/>
        </a:dk2>
        <a:lt2>
          <a:srgbClr val="969696"/>
        </a:lt2>
        <a:accent1>
          <a:srgbClr val="FF9900"/>
        </a:accent1>
        <a:accent2>
          <a:srgbClr val="336387"/>
        </a:accent2>
        <a:accent3>
          <a:srgbClr val="FFFFFF"/>
        </a:accent3>
        <a:accent4>
          <a:srgbClr val="000000"/>
        </a:accent4>
        <a:accent5>
          <a:srgbClr val="FFCAAA"/>
        </a:accent5>
        <a:accent6>
          <a:srgbClr val="2D5879"/>
        </a:accent6>
        <a:hlink>
          <a:srgbClr val="66CAE2"/>
        </a:hlink>
        <a:folHlink>
          <a:srgbClr val="CCEC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969696"/>
        </a:lt2>
        <a:accent1>
          <a:srgbClr val="33CCCC"/>
        </a:accent1>
        <a:accent2>
          <a:srgbClr val="333399"/>
        </a:accent2>
        <a:accent3>
          <a:srgbClr val="FFFFFF"/>
        </a:accent3>
        <a:accent4>
          <a:srgbClr val="000000"/>
        </a:accent4>
        <a:accent5>
          <a:srgbClr val="ADE2E2"/>
        </a:accent5>
        <a:accent6>
          <a:srgbClr val="2D2D89"/>
        </a:accent6>
        <a:hlink>
          <a:srgbClr val="9999FF"/>
        </a:hlink>
        <a:folHlink>
          <a:srgbClr val="CCEC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468"/>
        </a:dk2>
        <a:lt2>
          <a:srgbClr val="969696"/>
        </a:lt2>
        <a:accent1>
          <a:srgbClr val="99CC00"/>
        </a:accent1>
        <a:accent2>
          <a:srgbClr val="6699FF"/>
        </a:accent2>
        <a:accent3>
          <a:srgbClr val="FFFFFF"/>
        </a:accent3>
        <a:accent4>
          <a:srgbClr val="000000"/>
        </a:accent4>
        <a:accent5>
          <a:srgbClr val="CAE2AA"/>
        </a:accent5>
        <a:accent6>
          <a:srgbClr val="5B89E5"/>
        </a:accent6>
        <a:hlink>
          <a:srgbClr val="99CCFF"/>
        </a:hlink>
        <a:folHlink>
          <a:srgbClr val="CCFF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060"/>
        </a:dk2>
        <a:lt2>
          <a:srgbClr val="969696"/>
        </a:lt2>
        <a:accent1>
          <a:srgbClr val="FFFF00"/>
        </a:accent1>
        <a:accent2>
          <a:srgbClr val="336387"/>
        </a:accent2>
        <a:accent3>
          <a:srgbClr val="FFFFFF"/>
        </a:accent3>
        <a:accent4>
          <a:srgbClr val="000000"/>
        </a:accent4>
        <a:accent5>
          <a:srgbClr val="FFFFAA"/>
        </a:accent5>
        <a:accent6>
          <a:srgbClr val="2D5879"/>
        </a:accent6>
        <a:hlink>
          <a:srgbClr val="66CAE2"/>
        </a:hlink>
        <a:folHlink>
          <a:srgbClr val="CC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3704</Words>
  <Application>WPS 演示</Application>
  <PresentationFormat>全屏显示(4:3)</PresentationFormat>
  <Paragraphs>205</Paragraphs>
  <Slides>29</Slides>
  <Notes>1</Notes>
  <HiddenSlides>0</HiddenSlides>
  <MMClips>0</MMClips>
  <ScaleCrop>false</ScaleCrop>
  <HeadingPairs>
    <vt:vector size="8" baseType="variant">
      <vt:variant>
        <vt:lpstr>已用的字体</vt:lpstr>
      </vt:variant>
      <vt:variant>
        <vt:i4>11</vt:i4>
      </vt:variant>
      <vt:variant>
        <vt:lpstr>主题</vt:lpstr>
      </vt:variant>
      <vt:variant>
        <vt:i4>2</vt:i4>
      </vt:variant>
      <vt:variant>
        <vt:lpstr>嵌入 OLE 服务器</vt:lpstr>
      </vt:variant>
      <vt:variant>
        <vt:i4>2</vt:i4>
      </vt:variant>
      <vt:variant>
        <vt:lpstr>幻灯片标题</vt:lpstr>
      </vt:variant>
      <vt:variant>
        <vt:i4>29</vt:i4>
      </vt:variant>
    </vt:vector>
  </HeadingPairs>
  <TitlesOfParts>
    <vt:vector size="44" baseType="lpstr">
      <vt:lpstr>Arial</vt:lpstr>
      <vt:lpstr>宋体</vt:lpstr>
      <vt:lpstr>Wingdings</vt:lpstr>
      <vt:lpstr>Times New Roman</vt:lpstr>
      <vt:lpstr>Verdana</vt:lpstr>
      <vt:lpstr>Gulim</vt:lpstr>
      <vt:lpstr>仿宋_GB2312</vt:lpstr>
      <vt:lpstr>仿宋</vt:lpstr>
      <vt:lpstr>Wingdings</vt:lpstr>
      <vt:lpstr>微软雅黑</vt:lpstr>
      <vt:lpstr>Arial Unicode MS</vt:lpstr>
      <vt:lpstr>035betty_wave2</vt:lpstr>
      <vt:lpstr>1_035betty_wave2</vt:lpstr>
      <vt:lpstr>PowerPoint.Show.8</vt:lpstr>
      <vt:lpstr>PowerPoint.Show.8</vt:lpstr>
      <vt:lpstr>            食物中毒预防和控制 </vt:lpstr>
      <vt:lpstr> 提纲： </vt:lpstr>
      <vt:lpstr>  </vt:lpstr>
      <vt:lpstr>第一节、禁止生产经营的食品</vt:lpstr>
      <vt:lpstr>第一节、禁止生产经营的食品</vt:lpstr>
      <vt:lpstr>第一节、禁止生产经营的食品</vt:lpstr>
      <vt:lpstr>  </vt:lpstr>
      <vt:lpstr> 第二节、重大活动禁用慎用食品 </vt:lpstr>
      <vt:lpstr> 第二节、重大活动禁用慎用食品 </vt:lpstr>
      <vt:lpstr>  </vt:lpstr>
      <vt:lpstr>  第三节、餐饮服务食品采购索证索票查验制度  </vt:lpstr>
      <vt:lpstr>  第三节、餐饮服务食品采购索证索票查验制度  </vt:lpstr>
      <vt:lpstr>  </vt:lpstr>
      <vt:lpstr>   第四节、食物中毒的预防原则    </vt:lpstr>
      <vt:lpstr>第四节、食物中毒的预防原则</vt:lpstr>
      <vt:lpstr>第四节、食物中毒的预防原则</vt:lpstr>
      <vt:lpstr>第四节、食物中毒的预防原则</vt:lpstr>
      <vt:lpstr>  </vt:lpstr>
      <vt:lpstr> 第五节、餐饮服务企业预防食物中毒公告 </vt:lpstr>
      <vt:lpstr> 第五节、餐饮服务企业预防食物中毒公告 </vt:lpstr>
      <vt:lpstr> 第五节、餐饮服务企业预防食物中毒公告 </vt:lpstr>
      <vt:lpstr> 第五节、餐饮服务企业预防食物中毒公告 </vt:lpstr>
      <vt:lpstr> 第五节、餐饮服务企业预防食物中毒公告 </vt:lpstr>
      <vt:lpstr>  </vt:lpstr>
      <vt:lpstr>  复习题 </vt:lpstr>
      <vt:lpstr>  复习题 </vt:lpstr>
      <vt:lpstr>  复习题 </vt:lpstr>
      <vt:lpstr>  复习题 </vt:lpstr>
      <vt:lpstr>再见！</vt:lpstr>
    </vt:vector>
  </TitlesOfParts>
  <Company>(주)길드디자인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황정남</dc:creator>
  <cp:lastModifiedBy>Administrator</cp:lastModifiedBy>
  <cp:revision>8</cp:revision>
  <dcterms:created xsi:type="dcterms:W3CDTF">2004-01-29T09:44:00Z</dcterms:created>
  <dcterms:modified xsi:type="dcterms:W3CDTF">2022-04-02T08:09:43Z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1344399779</vt:i4>
  </property>
  <property fmtid="{D5CDD505-2E9C-101B-9397-08002B2CF9AE}" pid="3" name="_EmailSubject">
    <vt:lpwstr>�ȳ��ϼ��� ���̳ʿ��� �Ŀ�����Ʈ ����� �˷�帱�� �־ ���Ϻ���ϴ�.</vt:lpwstr>
  </property>
  <property fmtid="{D5CDD505-2E9C-101B-9397-08002B2CF9AE}" pid="4" name="_AuthorEmail">
    <vt:lpwstr>support@themegallery.co.kr</vt:lpwstr>
  </property>
  <property fmtid="{D5CDD505-2E9C-101B-9397-08002B2CF9AE}" pid="5" name="_AuthorEmailDisplayName">
    <vt:lpwstr>support</vt:lpwstr>
  </property>
  <property fmtid="{D5CDD505-2E9C-101B-9397-08002B2CF9AE}" pid="6" name="_PreviousAdHocReviewCycleID">
    <vt:i4>-338095602</vt:i4>
  </property>
  <property fmtid="{D5CDD505-2E9C-101B-9397-08002B2CF9AE}" pid="7" name="_ReviewingToolsShownOnce">
    <vt:lpwstr/>
  </property>
  <property fmtid="{D5CDD505-2E9C-101B-9397-08002B2CF9AE}" pid="8" name="KSOProductBuildVer">
    <vt:lpwstr>2052-11.1.0.11365</vt:lpwstr>
  </property>
  <property fmtid="{D5CDD505-2E9C-101B-9397-08002B2CF9AE}" pid="9" name="ICV">
    <vt:lpwstr>7E9F395B81E54D1294C0C59CF8704ACC</vt:lpwstr>
  </property>
</Properties>
</file>